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3" r:id="rId4"/>
  </p:sldMasterIdLst>
  <p:notesMasterIdLst>
    <p:notesMasterId r:id="rId38"/>
  </p:notesMasterIdLst>
  <p:sldIdLst>
    <p:sldId id="256" r:id="rId5"/>
    <p:sldId id="408" r:id="rId6"/>
    <p:sldId id="406" r:id="rId7"/>
    <p:sldId id="407" r:id="rId8"/>
    <p:sldId id="260" r:id="rId9"/>
    <p:sldId id="261" r:id="rId10"/>
    <p:sldId id="265" r:id="rId11"/>
    <p:sldId id="412" r:id="rId12"/>
    <p:sldId id="273" r:id="rId13"/>
    <p:sldId id="381" r:id="rId14"/>
    <p:sldId id="276" r:id="rId15"/>
    <p:sldId id="267" r:id="rId16"/>
    <p:sldId id="269" r:id="rId17"/>
    <p:sldId id="268" r:id="rId18"/>
    <p:sldId id="404" r:id="rId19"/>
    <p:sldId id="413" r:id="rId20"/>
    <p:sldId id="414" r:id="rId21"/>
    <p:sldId id="280" r:id="rId22"/>
    <p:sldId id="279" r:id="rId23"/>
    <p:sldId id="405" r:id="rId24"/>
    <p:sldId id="281" r:id="rId25"/>
    <p:sldId id="283" r:id="rId26"/>
    <p:sldId id="285" r:id="rId27"/>
    <p:sldId id="310" r:id="rId28"/>
    <p:sldId id="374" r:id="rId29"/>
    <p:sldId id="384" r:id="rId30"/>
    <p:sldId id="375" r:id="rId31"/>
    <p:sldId id="385" r:id="rId32"/>
    <p:sldId id="409" r:id="rId33"/>
    <p:sldId id="398" r:id="rId34"/>
    <p:sldId id="399" r:id="rId35"/>
    <p:sldId id="411" r:id="rId36"/>
    <p:sldId id="311" r:id="rId37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2BC072F-CB87-5B48-9150-9590AD486EDD}">
          <p14:sldIdLst>
            <p14:sldId id="256"/>
            <p14:sldId id="408"/>
            <p14:sldId id="406"/>
            <p14:sldId id="407"/>
            <p14:sldId id="260"/>
            <p14:sldId id="261"/>
            <p14:sldId id="265"/>
            <p14:sldId id="412"/>
            <p14:sldId id="273"/>
            <p14:sldId id="381"/>
            <p14:sldId id="276"/>
            <p14:sldId id="267"/>
            <p14:sldId id="269"/>
            <p14:sldId id="268"/>
            <p14:sldId id="404"/>
            <p14:sldId id="413"/>
            <p14:sldId id="414"/>
            <p14:sldId id="280"/>
            <p14:sldId id="279"/>
            <p14:sldId id="405"/>
            <p14:sldId id="281"/>
            <p14:sldId id="283"/>
            <p14:sldId id="285"/>
            <p14:sldId id="310"/>
            <p14:sldId id="374"/>
            <p14:sldId id="384"/>
            <p14:sldId id="375"/>
            <p14:sldId id="385"/>
            <p14:sldId id="409"/>
            <p14:sldId id="398"/>
            <p14:sldId id="399"/>
            <p14:sldId id="411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orient="horz" pos="345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78DF25-DEAC-A0A6-8CD1-0D837705E74B}" name="Endler Christine" initials="CE" userId="S::Christine.Endler@ti8m.ch::1e3bb55e-88ba-4530-9212-e85921c11083" providerId="AD"/>
  <p188:author id="{0B497A43-CEB0-06B0-5CD8-184349ACD66C}" name="Wild Pascal" initials="PW" userId="S::Pascal.Wild@ti8m.ch::c83710de-6eab-4a9c-b0a9-8ff0303b29c4" providerId="AD"/>
  <p188:author id="{BD183581-70E9-93FC-E147-61DDAE5AECA4}" name="Liechti Mathias" initials="ML" userId="S::Mathias.Liechti@ti8m.ch::f233c784-7952-4dc0-823d-836c0ce23ebc" providerId="AD"/>
  <p188:author id="{6B9650BE-A17D-0127-22DF-8DB2027456C8}" name="Baumann Simon" initials="BS" userId="S::simon.baumann@ti8m.ch::56a40579-97a9-4018-99af-58879d6a588c" providerId="AD"/>
  <p188:author id="{DB09A1EC-A45D-2F45-8B0F-B4125210E9B7}" name="Endler Christine" initials="EC" userId="S::christine.endler@ti8m.ch::1e3bb55e-88ba-4530-9212-e85921c110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FF"/>
    <a:srgbClr val="ECECEC"/>
    <a:srgbClr val="7F9AAE"/>
    <a:srgbClr val="7FEBEB"/>
    <a:srgbClr val="00E6C8"/>
    <a:srgbClr val="F2F5F7"/>
    <a:srgbClr val="D8E0E6"/>
    <a:srgbClr val="E5EAEF"/>
    <a:srgbClr val="F2F4F7"/>
    <a:srgbClr val="935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1AFE9-3737-4979-E639-C6A0E2839402}" v="9" dt="2025-03-04T12:33:44.768"/>
    <p1510:client id="{3DA2B7D5-7277-4F3E-97C4-091BB06D2FD8}" v="3705" dt="2025-03-04T10:33:13.779"/>
    <p1510:client id="{BE730E0C-5B73-8043-B2E3-C886E9D27B89}" v="61" dt="2025-03-04T08:39:43.468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602"/>
  </p:normalViewPr>
  <p:slideViewPr>
    <p:cSldViewPr snapToGrid="0">
      <p:cViewPr varScale="1">
        <p:scale>
          <a:sx n="117" d="100"/>
          <a:sy n="117" d="100"/>
        </p:scale>
        <p:origin x="138" y="144"/>
      </p:cViewPr>
      <p:guideLst>
        <p:guide orient="horz" pos="1457"/>
        <p:guide pos="665"/>
        <p:guide orient="horz" pos="34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D134D-84BD-614C-BD97-711578ECC595}" type="datetimeFigureOut">
              <a:rPr lang="de-CH" smtClean="0"/>
              <a:t>05.03.2025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2CD4-B1D9-5F43-A3A8-F72B42FCCB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214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26" name="Google Shape;2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704" name="Google Shape;70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804" name="Google Shape;80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87" name="Google Shape;118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BD11D468-42F1-4EAC-F552-0A3077F5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23C5A7F-A2BF-A7B9-BC6C-1D4256C80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B6282776-8937-9088-32E6-B6A3CEBD2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D303803F-996B-A943-AF76-0422206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CE930E91-B17C-F984-878A-83F6D153A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C8765C1C-A5BD-481B-FBEB-5A9F6DF32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09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54D9B7A-7FE4-CE00-7A28-2B5E2196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2E22BFE6-1B77-4911-0C92-5DA9800BC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00DE758B-C69E-C935-13F9-66F761BED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3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40" name="Google Shape;2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20D0605D-504A-3122-6A14-C3BA333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A2AA0E03-CD09-AD46-6CC8-FC8576428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2D71F778-EA43-ED94-CCF9-BCE9350B8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0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7EAA84E-DFCA-8DE9-A66A-7D0A4478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01EF40FB-629B-FDBF-6409-17B997ACD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2CCC411E-C511-C3FF-A672-80DC0E6DB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52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6DF84F70-FCC9-0702-C58E-F77946DA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B62B2FA-C05F-6FB6-D3C6-D549311DC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E2CFC0F0-D2BA-FA85-06B6-9AF8B66DE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6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94" name="Google Shape;11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73" name="Google Shape;2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39" name="Google Shape;5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05" name="Google Shape;60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39" name="Google Shape;3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23" name="Google Shape;4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34" Type="http://schemas.openxmlformats.org/officeDocument/2006/relationships/image" Target="../media/image4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40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image" Target="../media/image4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1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40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07667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4A8B7A0-71DB-1875-3CF6-642695836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48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1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95663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2383BBAF-BD0B-6B6A-7EDF-6D911403041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806249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453FD60-C268-8274-890F-5C35059371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532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FE01008C-BEFA-4ABD-D6CB-C4003D88D9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97336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8EBD637C-38AA-93B0-051D-104D8355EC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07584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E7F8BB85-6D50-E252-540A-D6A845F0D95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0959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622E5994-5705-5B52-FA26-27E1F6B1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65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4" y="3054633"/>
            <a:ext cx="5040001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692150"/>
            <a:ext cx="5400675" cy="543718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8228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75" y="3054633"/>
            <a:ext cx="5040000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43608"/>
            <a:ext cx="5400675" cy="5085729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667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092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510813"/>
            <a:ext cx="5940000" cy="199415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3" y="692150"/>
            <a:ext cx="4068762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079631"/>
            <a:ext cx="6478473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5DCE8-9C32-AF08-F1FA-4ECBAC68F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99111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6BD4E9A-C3C3-61F8-2904-96282A55C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B1A38EE-2E35-BDA0-4C6E-422A8382B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E06C5B-420B-CEFE-00D4-DF133C34B76D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4380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2164080"/>
            <a:ext cx="7741602" cy="396525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211074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669230-23E6-2550-0D42-6A6EA37B0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3745FEE2-A480-D2C7-E0B0-0E3B73199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4EA537-E8C3-7BF6-C9C4-347660630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686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1409700"/>
            <a:ext cx="7741602" cy="471963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136398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1D0E987-C624-9B2B-CA39-B51466DC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25C4D277-DCCA-82E9-E3D9-AE5DE9EE0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730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big (32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04DC4A87-C79B-6C6B-AC3B-2BBCE421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3FB0FCAF-29FA-B770-976D-A22BC402AD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E24632FA-7D08-3335-E2D5-7C61FA190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C2450CB-27E7-06CC-7095-1A2A66E76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60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mall (24p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CF7E04E4-63E9-75C6-D6A1-B1171510B0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B2F66-85CB-6D7A-675C-2617D4CE4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04CE1D8-AA07-A77E-5AAD-443B0C698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5604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7B91A492-937A-BEF6-3081-35C0CE7A647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94799" y="2133600"/>
            <a:ext cx="9433451" cy="3995738"/>
          </a:xfrm>
        </p:spPr>
        <p:txBody>
          <a:bodyPr lIns="144000" tIns="72000" rIns="144000" bIns="72000"/>
          <a:lstStyle>
            <a:lvl1pPr marL="0" indent="0">
              <a:buNone/>
              <a:defRPr sz="1200"/>
            </a:lvl1pPr>
          </a:lstStyle>
          <a:p>
            <a:r>
              <a:rPr lang="de-DE"/>
              <a:t>Tabelle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9280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2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95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Tabellen-Design </a:t>
            </a:r>
            <a:r>
              <a:rPr lang="de-DE" err="1"/>
              <a:t>copy+paste</a:t>
            </a:r>
            <a:r>
              <a:rPr lang="de-DE"/>
              <a:t> – individuell anpassen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graphicFrame>
        <p:nvGraphicFramePr>
          <p:cNvPr id="3" name="Inhaltsplatzhalter 6">
            <a:extLst>
              <a:ext uri="{FF2B5EF4-FFF2-40B4-BE49-F238E27FC236}">
                <a16:creationId xmlns:a16="http://schemas.microsoft.com/office/drawing/2014/main" id="{D3AA1A0A-7B20-DA1B-813A-7C5130A6079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684966223"/>
              </p:ext>
            </p:extLst>
          </p:nvPr>
        </p:nvGraphicFramePr>
        <p:xfrm>
          <a:off x="695325" y="2133600"/>
          <a:ext cx="10801350" cy="25404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9792">
                  <a:extLst>
                    <a:ext uri="{9D8B030D-6E8A-4147-A177-3AD203B41FA5}">
                      <a16:colId xmlns:a16="http://schemas.microsoft.com/office/drawing/2014/main" val="3642336966"/>
                    </a:ext>
                  </a:extLst>
                </a:gridCol>
                <a:gridCol w="4055854">
                  <a:extLst>
                    <a:ext uri="{9D8B030D-6E8A-4147-A177-3AD203B41FA5}">
                      <a16:colId xmlns:a16="http://schemas.microsoft.com/office/drawing/2014/main" val="1601548076"/>
                    </a:ext>
                  </a:extLst>
                </a:gridCol>
                <a:gridCol w="96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Rolle 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Tätigkeit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PT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Tagessatz in CHF</a:t>
                      </a:r>
                      <a:endParaRPr lang="de-CH" sz="14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Kosten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515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64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75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77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66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76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prstClr val="black"/>
                        </a:solidFill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8615"/>
                  </a:ext>
                </a:extLst>
              </a:tr>
            </a:tbl>
          </a:graphicData>
        </a:graphic>
      </p:graphicFrame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E670696B-E150-678D-E994-6613A2018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17" y="5094214"/>
            <a:ext cx="216000" cy="216000"/>
          </a:xfrm>
          <a:prstGeom prst="rect">
            <a:avLst/>
          </a:prstGeom>
        </p:spPr>
      </p:pic>
      <p:pic>
        <p:nvPicPr>
          <p:cNvPr id="10" name="Grafik 9" descr="Marke Kreuz mit einfarbiger Füllung">
            <a:extLst>
              <a:ext uri="{FF2B5EF4-FFF2-40B4-BE49-F238E27FC236}">
                <a16:creationId xmlns:a16="http://schemas.microsoft.com/office/drawing/2014/main" id="{4877E8FE-49A5-D87A-8293-80F4956A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17" y="5335514"/>
            <a:ext cx="216000" cy="216000"/>
          </a:xfrm>
          <a:prstGeom prst="rect">
            <a:avLst/>
          </a:prstGeom>
        </p:spPr>
      </p:pic>
      <p:pic>
        <p:nvPicPr>
          <p:cNvPr id="13" name="Grafik 12" descr="Marke 1 mit einfarbiger Füllung">
            <a:extLst>
              <a:ext uri="{FF2B5EF4-FFF2-40B4-BE49-F238E27FC236}">
                <a16:creationId xmlns:a16="http://schemas.microsoft.com/office/drawing/2014/main" id="{533A72D3-6F29-F96A-6E02-5F7727A989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3317" y="5618611"/>
            <a:ext cx="216000" cy="216000"/>
          </a:xfrm>
          <a:prstGeom prst="rect">
            <a:avLst/>
          </a:prstGeom>
        </p:spPr>
      </p:pic>
      <p:pic>
        <p:nvPicPr>
          <p:cNvPr id="15" name="Grafik 14" descr="Abzeichen mit einfarbiger Füllung">
            <a:extLst>
              <a:ext uri="{FF2B5EF4-FFF2-40B4-BE49-F238E27FC236}">
                <a16:creationId xmlns:a16="http://schemas.microsoft.com/office/drawing/2014/main" id="{FB387CCB-5595-55DD-C044-AB0B7EE579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3317" y="5875786"/>
            <a:ext cx="216000" cy="216000"/>
          </a:xfrm>
          <a:prstGeom prst="rect">
            <a:avLst/>
          </a:prstGeom>
        </p:spPr>
      </p:pic>
      <p:pic>
        <p:nvPicPr>
          <p:cNvPr id="17" name="Grafik 16" descr="Marke 3 mit einfarbiger Füllung">
            <a:extLst>
              <a:ext uri="{FF2B5EF4-FFF2-40B4-BE49-F238E27FC236}">
                <a16:creationId xmlns:a16="http://schemas.microsoft.com/office/drawing/2014/main" id="{0920E67E-D1EB-334C-2C24-90A04CA3BE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3317" y="6132961"/>
            <a:ext cx="216000" cy="216000"/>
          </a:xfrm>
          <a:prstGeom prst="rect">
            <a:avLst/>
          </a:prstGeom>
        </p:spPr>
      </p:pic>
      <p:pic>
        <p:nvPicPr>
          <p:cNvPr id="19" name="Grafik 18" descr="Marke 4 mit einfarbiger Füllung">
            <a:extLst>
              <a:ext uri="{FF2B5EF4-FFF2-40B4-BE49-F238E27FC236}">
                <a16:creationId xmlns:a16="http://schemas.microsoft.com/office/drawing/2014/main" id="{DD046E32-AEB8-12F5-5537-4000EF1044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317" y="6371086"/>
            <a:ext cx="216000" cy="216000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D5C1BAA0-48FC-65F1-B8D5-BE873F5803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4413" y="5094214"/>
            <a:ext cx="216000" cy="216000"/>
          </a:xfrm>
          <a:prstGeom prst="rect">
            <a:avLst/>
          </a:prstGeom>
        </p:spPr>
      </p:pic>
      <p:pic>
        <p:nvPicPr>
          <p:cNvPr id="21" name="Grafik 20" descr="Marke Kreuz mit einfarbiger Füllung">
            <a:extLst>
              <a:ext uri="{FF2B5EF4-FFF2-40B4-BE49-F238E27FC236}">
                <a16:creationId xmlns:a16="http://schemas.microsoft.com/office/drawing/2014/main" id="{F72EDA65-805A-2F69-2776-CB259F6AF4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44413" y="5335514"/>
            <a:ext cx="216000" cy="216000"/>
          </a:xfrm>
          <a:prstGeom prst="rect">
            <a:avLst/>
          </a:prstGeom>
        </p:spPr>
      </p:pic>
      <p:pic>
        <p:nvPicPr>
          <p:cNvPr id="22" name="Grafik 21" descr="Marke 1 mit einfarbiger Füllung">
            <a:extLst>
              <a:ext uri="{FF2B5EF4-FFF2-40B4-BE49-F238E27FC236}">
                <a16:creationId xmlns:a16="http://schemas.microsoft.com/office/drawing/2014/main" id="{7EF94C0D-A194-D7FD-730A-5162EE2C45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44413" y="5618611"/>
            <a:ext cx="216000" cy="216000"/>
          </a:xfrm>
          <a:prstGeom prst="rect">
            <a:avLst/>
          </a:prstGeom>
        </p:spPr>
      </p:pic>
      <p:pic>
        <p:nvPicPr>
          <p:cNvPr id="23" name="Grafik 22" descr="Abzeichen mit einfarbiger Füllung">
            <a:extLst>
              <a:ext uri="{FF2B5EF4-FFF2-40B4-BE49-F238E27FC236}">
                <a16:creationId xmlns:a16="http://schemas.microsoft.com/office/drawing/2014/main" id="{DBB6C523-6978-1AE4-B606-8CDD80EB472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4413" y="5875786"/>
            <a:ext cx="216000" cy="216000"/>
          </a:xfrm>
          <a:prstGeom prst="rect">
            <a:avLst/>
          </a:prstGeom>
        </p:spPr>
      </p:pic>
      <p:pic>
        <p:nvPicPr>
          <p:cNvPr id="24" name="Grafik 23" descr="Marke 3 mit einfarbiger Füllung">
            <a:extLst>
              <a:ext uri="{FF2B5EF4-FFF2-40B4-BE49-F238E27FC236}">
                <a16:creationId xmlns:a16="http://schemas.microsoft.com/office/drawing/2014/main" id="{652BE3BF-A546-AD7C-6BE4-7EE3FD6D361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4413" y="6132961"/>
            <a:ext cx="216000" cy="216000"/>
          </a:xfrm>
          <a:prstGeom prst="rect">
            <a:avLst/>
          </a:prstGeom>
        </p:spPr>
      </p:pic>
      <p:pic>
        <p:nvPicPr>
          <p:cNvPr id="25" name="Grafik 24" descr="Marke 4 mit einfarbiger Füllung">
            <a:extLst>
              <a:ext uri="{FF2B5EF4-FFF2-40B4-BE49-F238E27FC236}">
                <a16:creationId xmlns:a16="http://schemas.microsoft.com/office/drawing/2014/main" id="{1FA8C49F-B345-AF85-BF6F-D850ADA1955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44413" y="6371086"/>
            <a:ext cx="216000" cy="216000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01E51AE8-3F2D-9E0C-E13C-6E1C8DFB2406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42221" y="5094214"/>
            <a:ext cx="216000" cy="216000"/>
          </a:xfrm>
          <a:prstGeom prst="rect">
            <a:avLst/>
          </a:prstGeom>
        </p:spPr>
      </p:pic>
      <p:pic>
        <p:nvPicPr>
          <p:cNvPr id="27" name="Grafik 26" descr="Marke Kreuz mit einfarbiger Füllung">
            <a:extLst>
              <a:ext uri="{FF2B5EF4-FFF2-40B4-BE49-F238E27FC236}">
                <a16:creationId xmlns:a16="http://schemas.microsoft.com/office/drawing/2014/main" id="{6C32952E-68C2-ABFE-431C-615E16522D1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42221" y="5338650"/>
            <a:ext cx="216000" cy="216000"/>
          </a:xfrm>
          <a:prstGeom prst="rect">
            <a:avLst/>
          </a:prstGeom>
        </p:spPr>
      </p:pic>
      <p:pic>
        <p:nvPicPr>
          <p:cNvPr id="28" name="Grafik 27" descr="Marke 1 mit einfarbiger Füllung">
            <a:extLst>
              <a:ext uri="{FF2B5EF4-FFF2-40B4-BE49-F238E27FC236}">
                <a16:creationId xmlns:a16="http://schemas.microsoft.com/office/drawing/2014/main" id="{98C54F1C-7335-FD26-C2B6-5C9417D8AC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2221" y="5618611"/>
            <a:ext cx="216000" cy="216000"/>
          </a:xfrm>
          <a:prstGeom prst="rect">
            <a:avLst/>
          </a:prstGeom>
        </p:spPr>
      </p:pic>
      <p:pic>
        <p:nvPicPr>
          <p:cNvPr id="29" name="Grafik 28" descr="Abzeichen mit einfarbiger Füllung">
            <a:extLst>
              <a:ext uri="{FF2B5EF4-FFF2-40B4-BE49-F238E27FC236}">
                <a16:creationId xmlns:a16="http://schemas.microsoft.com/office/drawing/2014/main" id="{6C635E96-7F26-BD33-CA88-1FCFD32E124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642221" y="5875786"/>
            <a:ext cx="216000" cy="216000"/>
          </a:xfrm>
          <a:prstGeom prst="rect">
            <a:avLst/>
          </a:prstGeom>
        </p:spPr>
      </p:pic>
      <p:pic>
        <p:nvPicPr>
          <p:cNvPr id="30" name="Grafik 29" descr="Marke 3 mit einfarbiger Füllung">
            <a:extLst>
              <a:ext uri="{FF2B5EF4-FFF2-40B4-BE49-F238E27FC236}">
                <a16:creationId xmlns:a16="http://schemas.microsoft.com/office/drawing/2014/main" id="{A98A26D8-346B-2EF2-F369-D29BE3BE675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42221" y="6112368"/>
            <a:ext cx="216000" cy="216000"/>
          </a:xfrm>
          <a:prstGeom prst="rect">
            <a:avLst/>
          </a:prstGeom>
        </p:spPr>
      </p:pic>
      <p:pic>
        <p:nvPicPr>
          <p:cNvPr id="31" name="Grafik 30" descr="Marke 4 mit einfarbiger Füllung">
            <a:extLst>
              <a:ext uri="{FF2B5EF4-FFF2-40B4-BE49-F238E27FC236}">
                <a16:creationId xmlns:a16="http://schemas.microsoft.com/office/drawing/2014/main" id="{1885EDEA-1970-3679-AEE5-8EEE0F90E78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642221" y="6369543"/>
            <a:ext cx="216000" cy="216000"/>
          </a:xfrm>
          <a:prstGeom prst="rect">
            <a:avLst/>
          </a:prstGeom>
        </p:spPr>
      </p:pic>
      <p:sp>
        <p:nvSpPr>
          <p:cNvPr id="44" name="Rechteckige Legende 43">
            <a:extLst>
              <a:ext uri="{FF2B5EF4-FFF2-40B4-BE49-F238E27FC236}">
                <a16:creationId xmlns:a16="http://schemas.microsoft.com/office/drawing/2014/main" id="{04645043-2E93-D956-229A-ABB5BE67BE0B}"/>
              </a:ext>
            </a:extLst>
          </p:cNvPr>
          <p:cNvSpPr/>
          <p:nvPr userDrawn="1"/>
        </p:nvSpPr>
        <p:spPr>
          <a:xfrm>
            <a:off x="5411787" y="5108428"/>
            <a:ext cx="1320107" cy="794861"/>
          </a:xfrm>
          <a:prstGeom prst="wedgeRectCallout">
            <a:avLst>
              <a:gd name="adj1" fmla="val -81722"/>
              <a:gd name="adj2" fmla="val -7683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Icons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icons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5D60FCAA-B38C-D636-E30B-3EF743763086}"/>
              </a:ext>
            </a:extLst>
          </p:cNvPr>
          <p:cNvSpPr/>
          <p:nvPr userDrawn="1"/>
        </p:nvSpPr>
        <p:spPr>
          <a:xfrm>
            <a:off x="9321124" y="5089148"/>
            <a:ext cx="1320107" cy="1280395"/>
          </a:xfrm>
          <a:prstGeom prst="wedgeRectCallout">
            <a:avLst>
              <a:gd name="adj1" fmla="val -20486"/>
              <a:gd name="adj2" fmla="val -95659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Tabelle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table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12A67E-2D0F-2898-467F-F536D7BBD829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40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- Text High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95663" y="1609596"/>
            <a:ext cx="6732588" cy="3234088"/>
          </a:xfrm>
          <a:noFill/>
        </p:spPr>
        <p:txBody>
          <a:bodyPr lIns="0" tIns="0" rIns="0" bIns="0" anchor="ctr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913EF62-E632-D58C-C5C6-46CE197723F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-535627" y="-926714"/>
            <a:ext cx="2106695" cy="2402361"/>
            <a:chOff x="7223615" y="2618296"/>
            <a:chExt cx="2628828" cy="2998254"/>
          </a:xfrm>
          <a:solidFill>
            <a:schemeClr val="bg1"/>
          </a:solidFill>
        </p:grpSpPr>
        <p:sp>
          <p:nvSpPr>
            <p:cNvPr id="4" name="Gleichschenkliges Dreieck 16">
              <a:extLst>
                <a:ext uri="{FF2B5EF4-FFF2-40B4-BE49-F238E27FC236}">
                  <a16:creationId xmlns:a16="http://schemas.microsoft.com/office/drawing/2014/main" id="{A110D614-2CCE-1823-7170-13A936698316}"/>
                </a:ext>
              </a:extLst>
            </p:cNvPr>
            <p:cNvSpPr/>
            <p:nvPr/>
          </p:nvSpPr>
          <p:spPr>
            <a:xfrm rot="5400000">
              <a:off x="7070454" y="2771457"/>
              <a:ext cx="2287524" cy="1981201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5" name="Gleichschenkliges Dreieck 30">
              <a:extLst>
                <a:ext uri="{FF2B5EF4-FFF2-40B4-BE49-F238E27FC236}">
                  <a16:creationId xmlns:a16="http://schemas.microsoft.com/office/drawing/2014/main" id="{3281468C-D671-DDBD-2811-4D867DF92654}"/>
                </a:ext>
              </a:extLst>
            </p:cNvPr>
            <p:cNvSpPr/>
            <p:nvPr/>
          </p:nvSpPr>
          <p:spPr>
            <a:xfrm rot="1800000">
              <a:off x="7564919" y="3635350"/>
              <a:ext cx="2287524" cy="1981200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33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4727574" y="692150"/>
            <a:ext cx="6769101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000" y="692151"/>
            <a:ext cx="3873932" cy="543718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ACBE7B-4274-A256-D577-28BF89E0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74A7705-5D4F-257D-E73D-94388B2E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522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F9D8A5E-8A82-32E7-887B-C3528342E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6EC58BC-8F65-CA4A-B18D-479ACDC58985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6DE6111E-D2D2-E701-7FAE-BD465FDB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B8FE77-EA96-D763-AFEC-AC1D5970F3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675" y="6463534"/>
            <a:ext cx="482312" cy="17946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9BE367-EC96-DC12-7141-742016AC9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1404730"/>
            <a:ext cx="6769101" cy="3982279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Gleichschenkliges Dreieck 16">
            <a:extLst>
              <a:ext uri="{FF2B5EF4-FFF2-40B4-BE49-F238E27FC236}">
                <a16:creationId xmlns:a16="http://schemas.microsoft.com/office/drawing/2014/main" id="{37AABDDE-2908-1A86-E16A-3AC6167115B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Gleichschenkliges Dreieck 30">
            <a:extLst>
              <a:ext uri="{FF2B5EF4-FFF2-40B4-BE49-F238E27FC236}">
                <a16:creationId xmlns:a16="http://schemas.microsoft.com/office/drawing/2014/main" id="{941AECB0-2D4C-C2B8-7048-4738B7ED9216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80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95324" y="2341179"/>
            <a:ext cx="3834473" cy="3878855"/>
          </a:xfrm>
        </p:spPr>
        <p:txBody>
          <a:bodyPr>
            <a:noAutofit/>
          </a:bodyPr>
          <a:lstStyle>
            <a:lvl1pPr marL="0" indent="0">
              <a:spcAft>
                <a:spcPts val="400"/>
              </a:spcAft>
              <a:buFontTx/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114421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2" name="Bildplatzhalter 13">
            <a:extLst>
              <a:ext uri="{FF2B5EF4-FFF2-40B4-BE49-F238E27FC236}">
                <a16:creationId xmlns:a16="http://schemas.microsoft.com/office/drawing/2014/main" id="{9CDA1A39-754E-DF3C-AC38-F1F5C72C91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7574" y="728660"/>
            <a:ext cx="6769101" cy="54006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422ACAA-FD71-741A-21B8-535C1F1D9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399F07-A51C-27A6-F7E1-7DCBE24D3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CEDE1F5-AA7C-BD4B-B2F6-D744AEF258F9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4D5B31C-439A-6FBD-7224-008890D3A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754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+ Imag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4667693"/>
          </a:xfrm>
          <a:noFill/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395663" y="0"/>
            <a:ext cx="8796338" cy="4667694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94799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6ABDC571-6916-DCA6-4634-72CBB9BE8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0250A21-2221-1AB1-5EE3-9CD6D4C94F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4000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D28B0B0B-582C-F371-8E3F-00E1ACF2E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9673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A23E2191-BC0A-812E-D212-CBE1514E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4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66D63F7F-2CB0-814C-B60F-BDDAD01F019F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70DF9D-B2CB-089D-597F-31332550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799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6911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8293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8293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8293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457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E39D53C-DFDA-AB84-FAC5-21914C903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69E2153-ECD0-FD09-5830-6BD39AD97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5467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0685272-99E0-0D6C-916A-C07B4B33A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F840866B-0A58-077F-3A97-F5A45E56F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81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271262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71261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71262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6F62ACB3-165C-213B-7E78-75161E77D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323525-7306-F33A-AF2D-32C70F3A54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16673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72CF636D-7D4D-0560-44D5-3920F9618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0158662-3C88-8F5C-E213-E1A0D975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0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9479529-8610-3428-D4BC-434027B5E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EF5AE86-39D0-983B-55E9-C219FDD69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ADECC9F8-9341-A4B7-54F3-3BD92F737D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DBFF2733-F59E-18B0-2869-4140ABAA58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91087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C08FE4FC-2990-53D3-945B-FD893C12FF6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15911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59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3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0575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 /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D3C9586-79BE-E9AD-13D2-600AE4034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416BDA6-A839-1E08-4163-390DF9A7C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21BCF1D-59D3-249A-7FAB-A0D76CD6E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7119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6 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A514C9-4F6B-7BDF-C521-82A55E166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3A0D901-ED19-64F7-07EC-7B32D7E93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6 Bran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894218A-80EC-AA81-28E8-A20073F89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8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Schaumainkai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91</a:t>
            </a:r>
            <a:b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</a:b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60596 Frankfurt am Main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69 24745268-0 </a:t>
            </a:r>
            <a:r>
              <a:rPr lang="de-CH" sz="700">
                <a:solidFill>
                  <a:schemeClr val="bg1"/>
                </a:solidFill>
                <a:latin typeface="+mn-lt"/>
                <a:ea typeface="Roboto" pitchFamily="2" charset="0"/>
              </a:rPr>
              <a:t>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2400" err="1">
                <a:solidFill>
                  <a:schemeClr val="bg1"/>
                </a:solidFill>
              </a:rPr>
              <a:t>We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digitalize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your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company</a:t>
            </a:r>
            <a:r>
              <a:rPr lang="de-DE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Kesselstrasse 3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40221 </a:t>
            </a: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Dusseldorf</a:t>
            </a:r>
            <a:endParaRPr lang="de-CH" sz="800" kern="1200">
              <a:solidFill>
                <a:schemeClr val="bg1"/>
              </a:solidFill>
              <a:latin typeface="+mn-lt"/>
              <a:ea typeface="Roboto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4CB5F0C5-2AEB-2331-6475-51F443B80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6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_left">
  <p:cSld name="default_lef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6"/>
          <p:cNvSpPr txBox="1">
            <a:spLocks noGrp="1"/>
          </p:cNvSpPr>
          <p:nvPr>
            <p:ph type="title"/>
          </p:nvPr>
        </p:nvSpPr>
        <p:spPr>
          <a:xfrm>
            <a:off x="196754" y="166233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397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lightblue">
  <p:cSld name="section_lightblue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0376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green">
  <p:cSld name="section_green">
    <p:bg>
      <p:bgPr>
        <a:solidFill>
          <a:schemeClr val="accent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1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953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_center">
  <p:cSld name="default_cen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7"/>
          <p:cNvSpPr txBox="1">
            <a:spLocks noGrp="1"/>
          </p:cNvSpPr>
          <p:nvPr>
            <p:ph type="title"/>
          </p:nvPr>
        </p:nvSpPr>
        <p:spPr>
          <a:xfrm>
            <a:off x="196754" y="166233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79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 / Pream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8667" y="2271750"/>
            <a:ext cx="8069583" cy="273350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727575" y="5839483"/>
            <a:ext cx="2458416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4727575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427913" y="5839483"/>
            <a:ext cx="2252800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02" y="5303548"/>
            <a:ext cx="1169247" cy="467699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60299" y="1000800"/>
            <a:ext cx="9360000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Bildplatzhalter 17">
            <a:extLst>
              <a:ext uri="{FF2B5EF4-FFF2-40B4-BE49-F238E27FC236}">
                <a16:creationId xmlns:a16="http://schemas.microsoft.com/office/drawing/2014/main" id="{C4085429-04F0-B85C-6610-7E9622E2D47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27913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4ACC9D-490E-635A-7706-098B5342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76E8FB42-E2FC-9643-B03D-965B1C1B4547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9D248-39A9-F030-FF06-56FEBE97B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EC081A-E81F-FCED-CDE1-A9A4D0DF4725}"/>
              </a:ext>
            </a:extLst>
          </p:cNvPr>
          <p:cNvSpPr txBox="1"/>
          <p:nvPr userDrawn="1"/>
        </p:nvSpPr>
        <p:spPr>
          <a:xfrm>
            <a:off x="2058667" y="5821753"/>
            <a:ext cx="1336996" cy="355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Thomas Wüst</a:t>
            </a:r>
            <a:b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CEO</a:t>
            </a:r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52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11C1E36-5DBE-FAF4-1CEB-161153076034}"/>
              </a:ext>
            </a:extLst>
          </p:cNvPr>
          <p:cNvGrpSpPr/>
          <p:nvPr userDrawn="1"/>
        </p:nvGrpSpPr>
        <p:grpSpPr>
          <a:xfrm>
            <a:off x="-535626" y="-916443"/>
            <a:ext cx="2106693" cy="2392091"/>
            <a:chOff x="-535626" y="-916443"/>
            <a:chExt cx="2106693" cy="2392091"/>
          </a:xfrm>
        </p:grpSpPr>
        <p:sp>
          <p:nvSpPr>
            <p:cNvPr id="7" name="Gleichschenkliges Dreieck 16">
              <a:extLst>
                <a:ext uri="{FF2B5EF4-FFF2-40B4-BE49-F238E27FC236}">
                  <a16:creationId xmlns:a16="http://schemas.microsoft.com/office/drawing/2014/main" id="{86EA7373-FD30-632F-5C50-4333C006507E}"/>
                </a:ext>
              </a:extLst>
            </p:cNvPr>
            <p:cNvSpPr/>
            <p:nvPr userDrawn="1"/>
          </p:nvSpPr>
          <p:spPr>
            <a:xfrm rot="16200000" flipH="1">
              <a:off x="-139225" y="-793848"/>
              <a:ext cx="1832887" cy="1587697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" name="Gleichschenkliges Dreieck 30">
              <a:extLst>
                <a:ext uri="{FF2B5EF4-FFF2-40B4-BE49-F238E27FC236}">
                  <a16:creationId xmlns:a16="http://schemas.microsoft.com/office/drawing/2014/main" id="{6F83B987-3309-FC99-AB07-6FDBEDAF8961}"/>
                </a:ext>
              </a:extLst>
            </p:cNvPr>
            <p:cNvSpPr/>
            <p:nvPr userDrawn="1"/>
          </p:nvSpPr>
          <p:spPr>
            <a:xfrm rot="19800000" flipH="1">
              <a:off x="-535626" y="-111795"/>
              <a:ext cx="1833180" cy="1587443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4D3BEA6C-A756-5C94-976E-E84BD62D3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058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BAFC085-2114-67A1-66EE-61E64C8F5036}"/>
              </a:ext>
            </a:extLst>
          </p:cNvPr>
          <p:cNvGrpSpPr/>
          <p:nvPr userDrawn="1"/>
        </p:nvGrpSpPr>
        <p:grpSpPr>
          <a:xfrm>
            <a:off x="3127981" y="1956639"/>
            <a:ext cx="122375" cy="3774236"/>
            <a:chOff x="1809213" y="1913655"/>
            <a:chExt cx="130711" cy="3997170"/>
          </a:xfrm>
          <a:solidFill>
            <a:schemeClr val="bg2"/>
          </a:solidFill>
        </p:grpSpPr>
        <p:sp>
          <p:nvSpPr>
            <p:cNvPr id="8" name="Eingebuchteter Richtungspfeil 7">
              <a:extLst>
                <a:ext uri="{FF2B5EF4-FFF2-40B4-BE49-F238E27FC236}">
                  <a16:creationId xmlns:a16="http://schemas.microsoft.com/office/drawing/2014/main" id="{F110575E-40A4-4B89-ADCD-5D12DBA88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191365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9" name="Eingebuchteter Richtungspfeil 8">
              <a:extLst>
                <a:ext uri="{FF2B5EF4-FFF2-40B4-BE49-F238E27FC236}">
                  <a16:creationId xmlns:a16="http://schemas.microsoft.com/office/drawing/2014/main" id="{9F15D008-64F3-19BB-39B5-8DB3907D5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28569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0" name="Eingebuchteter Richtungspfeil 9">
              <a:extLst>
                <a:ext uri="{FF2B5EF4-FFF2-40B4-BE49-F238E27FC236}">
                  <a16:creationId xmlns:a16="http://schemas.microsoft.com/office/drawing/2014/main" id="{9CC5A703-02AE-5676-D0E9-2F1A77604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66930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1" name="Eingebuchteter Richtungspfeil 10">
              <a:extLst>
                <a:ext uri="{FF2B5EF4-FFF2-40B4-BE49-F238E27FC236}">
                  <a16:creationId xmlns:a16="http://schemas.microsoft.com/office/drawing/2014/main" id="{31A38854-6CCE-3D5F-4696-22D4AB40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041342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2" name="Eingebuchteter Richtungspfeil 11">
              <a:extLst>
                <a:ext uri="{FF2B5EF4-FFF2-40B4-BE49-F238E27FC236}">
                  <a16:creationId xmlns:a16="http://schemas.microsoft.com/office/drawing/2014/main" id="{B9FDBA93-A1F2-471F-960B-036D387B1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42234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5" name="Eingebuchteter Richtungspfeil 14">
              <a:extLst>
                <a:ext uri="{FF2B5EF4-FFF2-40B4-BE49-F238E27FC236}">
                  <a16:creationId xmlns:a16="http://schemas.microsoft.com/office/drawing/2014/main" id="{DC996464-37A9-CAE2-4A42-2161C49FC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8027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6" name="Eingebuchteter Richtungspfeil 15">
              <a:extLst>
                <a:ext uri="{FF2B5EF4-FFF2-40B4-BE49-F238E27FC236}">
                  <a16:creationId xmlns:a16="http://schemas.microsoft.com/office/drawing/2014/main" id="{01280483-9176-946A-7EFC-2B21BAE71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174818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7" name="Eingebuchteter Richtungspfeil 16">
              <a:extLst>
                <a:ext uri="{FF2B5EF4-FFF2-40B4-BE49-F238E27FC236}">
                  <a16:creationId xmlns:a16="http://schemas.microsoft.com/office/drawing/2014/main" id="{3DAE74BE-BE21-B0B4-5E41-835047B3D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559327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8" name="Eingebuchteter Richtungspfeil 17">
              <a:extLst>
                <a:ext uri="{FF2B5EF4-FFF2-40B4-BE49-F238E27FC236}">
                  <a16:creationId xmlns:a16="http://schemas.microsoft.com/office/drawing/2014/main" id="{B2F7E030-25CA-3E23-BFDA-480AC810E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939054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9" name="Eingebuchteter Richtungspfeil 18">
              <a:extLst>
                <a:ext uri="{FF2B5EF4-FFF2-40B4-BE49-F238E27FC236}">
                  <a16:creationId xmlns:a16="http://schemas.microsoft.com/office/drawing/2014/main" id="{7FC02A87-567B-9B59-4FF9-880F892CD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31333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20" name="Eingebuchteter Richtungspfeil 19">
              <a:extLst>
                <a:ext uri="{FF2B5EF4-FFF2-40B4-BE49-F238E27FC236}">
                  <a16:creationId xmlns:a16="http://schemas.microsoft.com/office/drawing/2014/main" id="{FA0551BD-5AE8-6FFB-3AFF-219297E8A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6908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</p:grpSp>
      <p:sp>
        <p:nvSpPr>
          <p:cNvPr id="24" name="Gleichschenkliges Dreieck 16">
            <a:extLst>
              <a:ext uri="{FF2B5EF4-FFF2-40B4-BE49-F238E27FC236}">
                <a16:creationId xmlns:a16="http://schemas.microsoft.com/office/drawing/2014/main" id="{215BDD2C-39C0-49C1-6677-05465EE1BC9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5" name="Gleichschenkliges Dreieck 30">
            <a:extLst>
              <a:ext uri="{FF2B5EF4-FFF2-40B4-BE49-F238E27FC236}">
                <a16:creationId xmlns:a16="http://schemas.microsoft.com/office/drawing/2014/main" id="{94D3A9A7-0ECA-10AE-521E-D747F43B4592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6" name="Rechteckige Legende 25">
            <a:extLst>
              <a:ext uri="{FF2B5EF4-FFF2-40B4-BE49-F238E27FC236}">
                <a16:creationId xmlns:a16="http://schemas.microsoft.com/office/drawing/2014/main" id="{9580F7DD-2596-8D27-5ED1-C95009663E54}"/>
              </a:ext>
            </a:extLst>
          </p:cNvPr>
          <p:cNvSpPr/>
          <p:nvPr userDrawn="1"/>
        </p:nvSpPr>
        <p:spPr>
          <a:xfrm>
            <a:off x="1306286" y="2275605"/>
            <a:ext cx="1306285" cy="1280395"/>
          </a:xfrm>
          <a:prstGeom prst="wedgeRectCallout">
            <a:avLst>
              <a:gd name="adj1" fmla="val 84622"/>
              <a:gd name="adj2" fmla="val -36096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A2030905-1F52-3CB3-140E-F5FABA9EA1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529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694800" y="2682000"/>
            <a:ext cx="8064499" cy="325405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6F7C856-B20C-980C-2622-163FF0563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3C79A2F-7605-EBAA-85CE-E919FAA50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B1D1F73-B3DE-B39E-36DF-9147E9784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2F23DC9-A537-6824-BE08-ECD78F795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89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32EB07D-2FBE-283C-41FF-2C87D2B22E2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98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A4D3DE-800C-F7BD-371C-11B2868B7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F537492-A184-8A30-5B17-BC8ED1F06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E6DEBA9A-70D9-2E5D-75ED-0C56A82A7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8C0FEC-177F-6D40-8D4E-9D2EE4F3566C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51214D1-5897-C963-4C82-516205EA1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563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4800" y="2322000"/>
            <a:ext cx="5207040" cy="32520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18DE81-80F4-95FC-AE73-4D214EAB90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06984" y="232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9B325A6-E896-4E80-BE18-E2AF8828C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9610D51C-0E2F-3409-3BF6-DC3E0F437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2195AB1-AEE6-EFBE-61F4-D736B573F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62FF748-17DA-D7BE-F753-F70C98C81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520651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7252DFA-2339-7EBC-8A79-865BA5FAA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4644" y="1140293"/>
            <a:ext cx="5428241" cy="889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555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1DBCDB32-B63F-276D-3134-C6D5CA3C2B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02742"/>
              </p:ext>
            </p:extLst>
          </p:nvPr>
        </p:nvGraphicFramePr>
        <p:xfrm>
          <a:off x="-328246" y="-9144"/>
          <a:ext cx="207402" cy="6848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402">
                  <a:extLst>
                    <a:ext uri="{9D8B030D-6E8A-4147-A177-3AD203B41FA5}">
                      <a16:colId xmlns:a16="http://schemas.microsoft.com/office/drawing/2014/main" val="3799170915"/>
                    </a:ext>
                  </a:extLst>
                </a:gridCol>
              </a:tblGrid>
              <a:tr h="351740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6472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5583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8238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0857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66369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57167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5591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7441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33429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40844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23837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5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70689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28357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0864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042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95637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86846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56E5AF7-66F5-CCBF-32DA-F41FC464DAE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255220"/>
              </p:ext>
            </p:extLst>
          </p:nvPr>
        </p:nvGraphicFramePr>
        <p:xfrm>
          <a:off x="712280" y="723346"/>
          <a:ext cx="1076744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5930">
                  <a:extLst>
                    <a:ext uri="{9D8B030D-6E8A-4147-A177-3AD203B41FA5}">
                      <a16:colId xmlns:a16="http://schemas.microsoft.com/office/drawing/2014/main" val="311656213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296915624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587861571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7533993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407779459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1378281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666043809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183706509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8206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9987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587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53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424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52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2735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191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8849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411121"/>
                  </a:ext>
                </a:extLst>
              </a:tr>
            </a:tbl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4800" y="2317044"/>
            <a:ext cx="9433450" cy="3256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719982" marR="0" lvl="2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439928" marR="0" lvl="3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0C2EE9-03DB-AF4F-A1AC-8CCEA1816E4B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5401200" cy="1974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2305475" y="-16800"/>
            <a:ext cx="2615012" cy="109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CH" sz="600">
                <a:solidFill>
                  <a:schemeClr val="bg2"/>
                </a:solidFill>
                <a:latin typeface="+mn-lt"/>
              </a:rPr>
              <a:t>2025 – Version 1.0 – 10/2024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8C44D02-F5E9-5442-12A2-FEB84D4DF2D2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97200" y="6463534"/>
            <a:ext cx="482312" cy="179465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C3BAE167-1CE9-B1CE-E653-414E8FC0E3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194630"/>
              </p:ext>
            </p:extLst>
          </p:nvPr>
        </p:nvGraphicFramePr>
        <p:xfrm>
          <a:off x="694800" y="-502882"/>
          <a:ext cx="108024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91819D-3F1B-42AD-9EF2-76A1CE50C1E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9813740"/>
              </p:ext>
            </p:extLst>
          </p:nvPr>
        </p:nvGraphicFramePr>
        <p:xfrm>
          <a:off x="694800" y="-1817348"/>
          <a:ext cx="10802400" cy="81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Blue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Green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Ice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 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A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Purple Rain</a:t>
                      </a:r>
                      <a:b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Golden Milk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Peach Kiss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 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1940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 / 105 / 255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#0F69FF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230 / 200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#00E6C8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38 / 80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#002650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127 / 154 / 174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#7F9AAE 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147 / 91 / 169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935BA9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230 / 191 / 127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#E6BF7F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216 / 224 / 230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#D8E0E6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240 / 128 / 128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#F08080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9" name="Tabellenplatzhalter 11">
            <a:extLst>
              <a:ext uri="{FF2B5EF4-FFF2-40B4-BE49-F238E27FC236}">
                <a16:creationId xmlns:a16="http://schemas.microsoft.com/office/drawing/2014/main" id="{FE77DF9D-5F67-37A2-187D-A12891C825A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8715009"/>
              </p:ext>
            </p:extLst>
          </p:nvPr>
        </p:nvGraphicFramePr>
        <p:xfrm>
          <a:off x="694800" y="-951550"/>
          <a:ext cx="10800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22492436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5247254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361409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62978677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709714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144050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545995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253655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88463600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Zeilenabstandsoptionen / Paragraph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Spacing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Headlines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/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Agenda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text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</a:t>
                      </a:r>
                      <a:r>
                        <a:rPr lang="de-CH" sz="800" b="0" kern="1200" err="1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Roboto</a:t>
                      </a:r>
                      <a:r>
                        <a:rPr lang="de-CH" sz="800" b="0" kern="1200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Body Text 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16416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Grösse / Size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744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Abstand vor / nach –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before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/ after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2631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Zeilenabstand / Line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endParaRPr lang="de-CH" sz="800">
                        <a:solidFill>
                          <a:schemeClr val="accent2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einfach /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single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616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0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  <p:sldLayoutId id="2147483929" r:id="rId36"/>
  </p:sldLayoutIdLst>
  <p:hf hdr="0"/>
  <p:txStyles>
    <p:titleStyle>
      <a:lvl1pPr algn="l" defTabSz="121914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3990" marR="0" indent="-191995" algn="l" defTabSz="121914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50800" indent="0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527" indent="-228594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19904" indent="239989" algn="l" defTabSz="121914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90000"/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  <p15:guide id="5" orient="horz" pos="436">
          <p15:clr>
            <a:srgbClr val="F26B43"/>
          </p15:clr>
        </p15:guide>
        <p15:guide id="16" pos="1277">
          <p15:clr>
            <a:srgbClr val="C35EA4"/>
          </p15:clr>
        </p15:guide>
        <p15:guide id="17" pos="2978">
          <p15:clr>
            <a:srgbClr val="C35EA4"/>
          </p15:clr>
        </p15:guide>
        <p15:guide id="18" pos="2139">
          <p15:clr>
            <a:srgbClr val="C35EA4"/>
          </p15:clr>
        </p15:guide>
        <p15:guide id="19" pos="3840">
          <p15:clr>
            <a:srgbClr val="C35EA4"/>
          </p15:clr>
        </p15:guide>
        <p15:guide id="20" pos="4679">
          <p15:clr>
            <a:srgbClr val="C35EA4"/>
          </p15:clr>
        </p15:guide>
        <p15:guide id="21" pos="5541">
          <p15:clr>
            <a:srgbClr val="C35EA4"/>
          </p15:clr>
        </p15:guide>
        <p15:guide id="22" pos="6380">
          <p15:clr>
            <a:srgbClr val="C35EA4"/>
          </p15:clr>
        </p15:guide>
        <p15:guide id="23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Relationship Id="rId1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26" Type="http://schemas.openxmlformats.org/officeDocument/2006/relationships/image" Target="../media/image116.png"/><Relationship Id="rId39" Type="http://schemas.openxmlformats.org/officeDocument/2006/relationships/image" Target="../media/image128.svg"/><Relationship Id="rId3" Type="http://schemas.openxmlformats.org/officeDocument/2006/relationships/image" Target="../media/image94.png"/><Relationship Id="rId21" Type="http://schemas.openxmlformats.org/officeDocument/2006/relationships/image" Target="../media/image111.png"/><Relationship Id="rId34" Type="http://schemas.openxmlformats.org/officeDocument/2006/relationships/image" Target="../media/image123.png"/><Relationship Id="rId42" Type="http://schemas.openxmlformats.org/officeDocument/2006/relationships/image" Target="../media/image131.png"/><Relationship Id="rId47" Type="http://schemas.openxmlformats.org/officeDocument/2006/relationships/image" Target="../media/image136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108.png"/><Relationship Id="rId25" Type="http://schemas.openxmlformats.org/officeDocument/2006/relationships/image" Target="../media/image115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Relationship Id="rId46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1.png"/><Relationship Id="rId20" Type="http://schemas.openxmlformats.org/officeDocument/2006/relationships/image" Target="../media/image100.png"/><Relationship Id="rId29" Type="http://schemas.openxmlformats.org/officeDocument/2006/relationships/image" Target="../media/image118.png"/><Relationship Id="rId41" Type="http://schemas.openxmlformats.org/officeDocument/2006/relationships/image" Target="../media/image130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24" Type="http://schemas.openxmlformats.org/officeDocument/2006/relationships/image" Target="../media/image114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45" Type="http://schemas.openxmlformats.org/officeDocument/2006/relationships/image" Target="../media/image134.svg"/><Relationship Id="rId5" Type="http://schemas.openxmlformats.org/officeDocument/2006/relationships/image" Target="../media/image82.png"/><Relationship Id="rId15" Type="http://schemas.openxmlformats.org/officeDocument/2006/relationships/image" Target="../media/image107.png"/><Relationship Id="rId23" Type="http://schemas.openxmlformats.org/officeDocument/2006/relationships/image" Target="../media/image113.png"/><Relationship Id="rId28" Type="http://schemas.openxmlformats.org/officeDocument/2006/relationships/image" Target="../media/image99.png"/><Relationship Id="rId36" Type="http://schemas.openxmlformats.org/officeDocument/2006/relationships/image" Target="../media/image125.png"/><Relationship Id="rId49" Type="http://schemas.openxmlformats.org/officeDocument/2006/relationships/image" Target="../media/image138.png"/><Relationship Id="rId10" Type="http://schemas.openxmlformats.org/officeDocument/2006/relationships/image" Target="../media/image88.png"/><Relationship Id="rId19" Type="http://schemas.openxmlformats.org/officeDocument/2006/relationships/image" Target="../media/image110.png"/><Relationship Id="rId31" Type="http://schemas.openxmlformats.org/officeDocument/2006/relationships/image" Target="../media/image120.png"/><Relationship Id="rId44" Type="http://schemas.openxmlformats.org/officeDocument/2006/relationships/image" Target="../media/image133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43" Type="http://schemas.openxmlformats.org/officeDocument/2006/relationships/image" Target="../media/image132.svg"/><Relationship Id="rId48" Type="http://schemas.openxmlformats.org/officeDocument/2006/relationships/image" Target="../media/image137.png"/><Relationship Id="rId8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147.png"/><Relationship Id="rId3" Type="http://schemas.openxmlformats.org/officeDocument/2006/relationships/image" Target="../media/image70.png"/><Relationship Id="rId21" Type="http://schemas.openxmlformats.org/officeDocument/2006/relationships/image" Target="../media/image89.png"/><Relationship Id="rId34" Type="http://schemas.openxmlformats.org/officeDocument/2006/relationships/image" Target="../media/image150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92.png"/><Relationship Id="rId32" Type="http://schemas.openxmlformats.org/officeDocument/2006/relationships/image" Target="../media/image104.png"/><Relationship Id="rId5" Type="http://schemas.openxmlformats.org/officeDocument/2006/relationships/image" Target="../media/image139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87.png"/><Relationship Id="rId31" Type="http://schemas.openxmlformats.org/officeDocument/2006/relationships/image" Target="../media/image137.png"/><Relationship Id="rId4" Type="http://schemas.openxmlformats.org/officeDocument/2006/relationships/image" Target="../media/image46.png"/><Relationship Id="rId9" Type="http://schemas.openxmlformats.org/officeDocument/2006/relationships/image" Target="../media/image143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148.png"/><Relationship Id="rId30" Type="http://schemas.openxmlformats.org/officeDocument/2006/relationships/image" Target="../media/image80.png"/><Relationship Id="rId35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pr/quickstarts.git" TargetMode="Externa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66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1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6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pubsub/pubsub-overview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00.png"/><Relationship Id="rId3" Type="http://schemas.openxmlformats.org/officeDocument/2006/relationships/image" Target="../media/image82.png"/><Relationship Id="rId7" Type="http://schemas.openxmlformats.org/officeDocument/2006/relationships/image" Target="../media/image152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68.png"/><Relationship Id="rId15" Type="http://schemas.openxmlformats.org/officeDocument/2006/relationships/image" Target="../media/image106.png"/><Relationship Id="rId10" Type="http://schemas.openxmlformats.org/officeDocument/2006/relationships/image" Target="../media/image155.png"/><Relationship Id="rId4" Type="http://schemas.openxmlformats.org/officeDocument/2006/relationships/image" Target="../media/image66.png"/><Relationship Id="rId9" Type="http://schemas.openxmlformats.org/officeDocument/2006/relationships/image" Target="../media/image154.png"/><Relationship Id="rId1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pubsub-quickstar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actor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7.png"/><Relationship Id="rId5" Type="http://schemas.openxmlformats.org/officeDocument/2006/relationships/image" Target="../media/image98.png"/><Relationship Id="rId4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7.png"/><Relationship Id="rId5" Type="http://schemas.openxmlformats.org/officeDocument/2006/relationships/image" Target="../media/image98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pr/quickstarts.git" TargetMode="External"/><Relationship Id="rId3" Type="http://schemas.openxmlformats.org/officeDocument/2006/relationships/hyperlink" Target="https://dapr.io/" TargetMode="External"/><Relationship Id="rId7" Type="http://schemas.openxmlformats.org/officeDocument/2006/relationships/hyperlink" Target="https://github.com/dapr" TargetMode="External"/><Relationship Id="rId2" Type="http://schemas.openxmlformats.org/officeDocument/2006/relationships/hyperlink" Target="https://github.com/Bern-Hack-Nigh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agrid.io/dapr-university" TargetMode="External"/><Relationship Id="rId5" Type="http://schemas.openxmlformats.org/officeDocument/2006/relationships/hyperlink" Target="https://docs.dapr.io/getting-started/" TargetMode="External"/><Relationship Id="rId4" Type="http://schemas.openxmlformats.org/officeDocument/2006/relationships/hyperlink" Target="https://dapr.io/lear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actors-quicksta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dapr.io/getting-started/install-dapr-cli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E36B66-110A-1475-98B7-F8FB3D817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dirty="0"/>
              <a:t>Bern, 05. März 2025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9AC380-D231-A578-7FF8-940EA8146B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Moritz Baumotte, Martin Kräuchi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D40EC1-9430-C155-C869-A5A929326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000" dirty="0"/>
              <a:t>Hack Night Bern </a:t>
            </a:r>
            <a:br>
              <a:rPr lang="de-CH" sz="8000" dirty="0"/>
            </a:br>
            <a:r>
              <a:rPr lang="de-CH" sz="8000" dirty="0" err="1"/>
              <a:t>dapr</a:t>
            </a:r>
            <a:br>
              <a:rPr lang="de-CH" sz="8000" dirty="0"/>
            </a:br>
            <a:endParaRPr lang="de-CH" sz="8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AEA8E4-4DA0-E45F-DCA0-9F02F8138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ti&amp;m</a:t>
            </a:r>
          </a:p>
        </p:txBody>
      </p:sp>
      <p:pic>
        <p:nvPicPr>
          <p:cNvPr id="6" name="Google Shape;109;p30">
            <a:extLst>
              <a:ext uri="{FF2B5EF4-FFF2-40B4-BE49-F238E27FC236}">
                <a16:creationId xmlns:a16="http://schemas.microsoft.com/office/drawing/2014/main" id="{D1C0D3F2-4ED5-7E7E-6118-C49B752807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0260" y="470088"/>
            <a:ext cx="2030074" cy="203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AB95-9023-918D-BC64-A93438A3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Dapr anywhere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950E9-62F7-E14B-F292-C33449BDBA9B}"/>
              </a:ext>
            </a:extLst>
          </p:cNvPr>
          <p:cNvGrpSpPr/>
          <p:nvPr/>
        </p:nvGrpSpPr>
        <p:grpSpPr>
          <a:xfrm>
            <a:off x="2092611" y="2510530"/>
            <a:ext cx="7687998" cy="1451171"/>
            <a:chOff x="2036679" y="1239642"/>
            <a:chExt cx="7687998" cy="1451171"/>
          </a:xfrm>
        </p:grpSpPr>
        <p:pic>
          <p:nvPicPr>
            <p:cNvPr id="4" name="Google Shape;509;p3">
              <a:extLst>
                <a:ext uri="{FF2B5EF4-FFF2-40B4-BE49-F238E27FC236}">
                  <a16:creationId xmlns:a16="http://schemas.microsoft.com/office/drawing/2014/main" id="{74F20A8B-21BD-4C90-E87D-A68A5B18A20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424083" y="1709935"/>
              <a:ext cx="3300594" cy="510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11;p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4F11D81-20F1-F488-5AB8-538F61B627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6679" y="1239642"/>
              <a:ext cx="4387404" cy="1451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EE36C9-0966-9576-0272-7E5272CEC16C}"/>
              </a:ext>
            </a:extLst>
          </p:cNvPr>
          <p:cNvGrpSpPr/>
          <p:nvPr/>
        </p:nvGrpSpPr>
        <p:grpSpPr>
          <a:xfrm>
            <a:off x="1313633" y="3824653"/>
            <a:ext cx="9280109" cy="1117922"/>
            <a:chOff x="1473023" y="2961841"/>
            <a:chExt cx="9280109" cy="111792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ABBB8-B203-7C11-AC5F-FBBAB00FBD52}"/>
                </a:ext>
              </a:extLst>
            </p:cNvPr>
            <p:cNvGrpSpPr/>
            <p:nvPr/>
          </p:nvGrpSpPr>
          <p:grpSpPr>
            <a:xfrm>
              <a:off x="3274179" y="3143129"/>
              <a:ext cx="7478953" cy="755346"/>
              <a:chOff x="3604665" y="2467638"/>
              <a:chExt cx="7478953" cy="755346"/>
            </a:xfrm>
          </p:grpSpPr>
          <p:pic>
            <p:nvPicPr>
              <p:cNvPr id="21" name="Google Shape;507;p3">
                <a:extLst>
                  <a:ext uri="{FF2B5EF4-FFF2-40B4-BE49-F238E27FC236}">
                    <a16:creationId xmlns:a16="http://schemas.microsoft.com/office/drawing/2014/main" id="{9A96A775-176C-4E52-3649-57BE34FD1CD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25311" y="2523915"/>
                <a:ext cx="3658307" cy="646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510;p3" descr="See the source image">
                <a:extLst>
                  <a:ext uri="{FF2B5EF4-FFF2-40B4-BE49-F238E27FC236}">
                    <a16:creationId xmlns:a16="http://schemas.microsoft.com/office/drawing/2014/main" id="{75D31693-5E7C-7EA4-3781-1B0A27454B8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04665" y="2467638"/>
                <a:ext cx="3137412" cy="7553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Picture 2" descr="Professional Development">
              <a:extLst>
                <a:ext uri="{FF2B5EF4-FFF2-40B4-BE49-F238E27FC236}">
                  <a16:creationId xmlns:a16="http://schemas.microsoft.com/office/drawing/2014/main" id="{6F4FAC94-2441-EE4E-732C-64DF9941E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023" y="2961841"/>
              <a:ext cx="1117922" cy="111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BC2F6E-30EA-C3FB-3387-5DC7521C3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429" y="1943250"/>
            <a:ext cx="2266431" cy="44536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CD4823-7FE6-F03A-8109-35FCFFD55EF6}"/>
              </a:ext>
            </a:extLst>
          </p:cNvPr>
          <p:cNvGrpSpPr/>
          <p:nvPr/>
        </p:nvGrpSpPr>
        <p:grpSpPr>
          <a:xfrm>
            <a:off x="2729027" y="1865095"/>
            <a:ext cx="3470055" cy="523524"/>
            <a:chOff x="2888417" y="1332394"/>
            <a:chExt cx="3470055" cy="5235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EEBF35-2912-8AA2-4966-1BDBAA103E9D}"/>
                </a:ext>
              </a:extLst>
            </p:cNvPr>
            <p:cNvSpPr txBox="1"/>
            <p:nvPr/>
          </p:nvSpPr>
          <p:spPr>
            <a:xfrm>
              <a:off x="3499997" y="1390961"/>
              <a:ext cx="2858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Space Grotesk" pitchFamily="2" charset="0"/>
                  <a:cs typeface="Space Grotesk" pitchFamily="2" charset="0"/>
                </a:rPr>
                <a:t>Azure Container Apps</a:t>
              </a:r>
              <a:endParaRPr lang="en-NL" sz="2000" dirty="0">
                <a:latin typeface="Space Grotesk" pitchFamily="2" charset="0"/>
                <a:cs typeface="Space Grotesk" pitchFamily="2" charset="0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6B716BE-955D-BB81-8A14-E6861A39C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417" y="1332394"/>
              <a:ext cx="523524" cy="523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Google Shape;335;p39">
            <a:extLst>
              <a:ext uri="{FF2B5EF4-FFF2-40B4-BE49-F238E27FC236}">
                <a16:creationId xmlns:a16="http://schemas.microsoft.com/office/drawing/2014/main" id="{B592E135-0639-215B-B4CB-85DF37D01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20869" y="5381408"/>
            <a:ext cx="2861701" cy="64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83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APIs &amp; Cross cutting concerns</a:t>
            </a:r>
            <a:endParaRPr/>
          </a:p>
        </p:txBody>
      </p:sp>
      <p:grpSp>
        <p:nvGrpSpPr>
          <p:cNvPr id="609" name="Google Shape;609;p50"/>
          <p:cNvGrpSpPr/>
          <p:nvPr/>
        </p:nvGrpSpPr>
        <p:grpSpPr>
          <a:xfrm>
            <a:off x="3769700" y="1463444"/>
            <a:ext cx="4712702" cy="4838970"/>
            <a:chOff x="3447077" y="1430433"/>
            <a:chExt cx="4712702" cy="4838970"/>
          </a:xfrm>
        </p:grpSpPr>
        <p:pic>
          <p:nvPicPr>
            <p:cNvPr id="610" name="Google Shape;610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61264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64553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47286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1027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71905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79779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47077" y="263651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75242" y="3822687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07449" y="262449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664553" y="262775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50575" y="515641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75242" y="518940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664553" y="517659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50"/>
          <p:cNvGrpSpPr/>
          <p:nvPr/>
        </p:nvGrpSpPr>
        <p:grpSpPr>
          <a:xfrm>
            <a:off x="1173667" y="2478402"/>
            <a:ext cx="1855000" cy="1890000"/>
            <a:chOff x="841522" y="2759496"/>
            <a:chExt cx="1855000" cy="1890000"/>
          </a:xfrm>
        </p:grpSpPr>
        <p:pic>
          <p:nvPicPr>
            <p:cNvPr id="624" name="Google Shape;624;p5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41522" y="2759496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50"/>
            <p:cNvSpPr txBox="1"/>
            <p:nvPr/>
          </p:nvSpPr>
          <p:spPr>
            <a:xfrm>
              <a:off x="992249" y="3297992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A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8" name="Google Shape;628;p50"/>
          <p:cNvGrpSpPr/>
          <p:nvPr/>
        </p:nvGrpSpPr>
        <p:grpSpPr>
          <a:xfrm>
            <a:off x="3023587" y="1145304"/>
            <a:ext cx="888658" cy="5435600"/>
            <a:chOff x="2836222" y="1139589"/>
            <a:chExt cx="888658" cy="5435600"/>
          </a:xfrm>
        </p:grpSpPr>
        <p:cxnSp>
          <p:nvCxnSpPr>
            <p:cNvPr id="629" name="Google Shape;629;p50"/>
            <p:cNvCxnSpPr/>
            <p:nvPr/>
          </p:nvCxnSpPr>
          <p:spPr>
            <a:xfrm>
              <a:off x="2836222" y="3840198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1" name="Google Shape;631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2" name="Google Shape;632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4" name="Google Shape;634;p50"/>
          <p:cNvGrpSpPr/>
          <p:nvPr/>
        </p:nvGrpSpPr>
        <p:grpSpPr>
          <a:xfrm rot="10800000">
            <a:off x="8290304" y="1139589"/>
            <a:ext cx="888658" cy="5435600"/>
            <a:chOff x="2836222" y="1139589"/>
            <a:chExt cx="888658" cy="5435600"/>
          </a:xfrm>
        </p:grpSpPr>
        <p:cxnSp>
          <p:nvCxnSpPr>
            <p:cNvPr id="635" name="Google Shape;635;p50"/>
            <p:cNvCxnSpPr/>
            <p:nvPr/>
          </p:nvCxnSpPr>
          <p:spPr>
            <a:xfrm>
              <a:off x="2836222" y="4727307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7" name="Google Shape;637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8" name="Google Shape;638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40" name="Google Shape;640;p50"/>
          <p:cNvCxnSpPr/>
          <p:nvPr/>
        </p:nvCxnSpPr>
        <p:spPr>
          <a:xfrm rot="10800000">
            <a:off x="8740842" y="5043734"/>
            <a:ext cx="450538" cy="0"/>
          </a:xfrm>
          <a:prstGeom prst="straightConnector1">
            <a:avLst/>
          </a:prstGeom>
          <a:noFill/>
          <a:ln w="25400" cap="flat" cmpd="sng">
            <a:solidFill>
              <a:srgbClr val="081D9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831;p5">
            <a:extLst>
              <a:ext uri="{FF2B5EF4-FFF2-40B4-BE49-F238E27FC236}">
                <a16:creationId xmlns:a16="http://schemas.microsoft.com/office/drawing/2014/main" id="{7812C9E5-5118-387C-67EC-C9E23E1162F1}"/>
              </a:ext>
            </a:extLst>
          </p:cNvPr>
          <p:cNvGrpSpPr/>
          <p:nvPr/>
        </p:nvGrpSpPr>
        <p:grpSpPr>
          <a:xfrm>
            <a:off x="9167382" y="1627360"/>
            <a:ext cx="1855000" cy="1890000"/>
            <a:chOff x="1008840" y="1539000"/>
            <a:chExt cx="1855000" cy="1890000"/>
          </a:xfrm>
        </p:grpSpPr>
        <p:pic>
          <p:nvPicPr>
            <p:cNvPr id="3" name="Google Shape;1832;p5">
              <a:extLst>
                <a:ext uri="{FF2B5EF4-FFF2-40B4-BE49-F238E27FC236}">
                  <a16:creationId xmlns:a16="http://schemas.microsoft.com/office/drawing/2014/main" id="{0946E879-8020-9753-0BC0-FD9A6BC7F3DE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08840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833;p5">
              <a:extLst>
                <a:ext uri="{FF2B5EF4-FFF2-40B4-BE49-F238E27FC236}">
                  <a16:creationId xmlns:a16="http://schemas.microsoft.com/office/drawing/2014/main" id="{43DDAC6E-0FDF-7451-DF73-2809C3BA892E}"/>
                </a:ext>
              </a:extLst>
            </p:cNvPr>
            <p:cNvSpPr txBox="1"/>
            <p:nvPr/>
          </p:nvSpPr>
          <p:spPr>
            <a:xfrm>
              <a:off x="1556960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B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5" name="Google Shape;1849;p5">
            <a:extLst>
              <a:ext uri="{FF2B5EF4-FFF2-40B4-BE49-F238E27FC236}">
                <a16:creationId xmlns:a16="http://schemas.microsoft.com/office/drawing/2014/main" id="{6C3C574B-596F-DA8B-D693-8D17AE85BB4A}"/>
              </a:ext>
            </a:extLst>
          </p:cNvPr>
          <p:cNvGrpSpPr/>
          <p:nvPr/>
        </p:nvGrpSpPr>
        <p:grpSpPr>
          <a:xfrm>
            <a:off x="9167382" y="3654312"/>
            <a:ext cx="1855001" cy="1890000"/>
            <a:chOff x="7003719" y="1539000"/>
            <a:chExt cx="1855001" cy="1890000"/>
          </a:xfrm>
        </p:grpSpPr>
        <p:pic>
          <p:nvPicPr>
            <p:cNvPr id="6" name="Google Shape;1850;p5">
              <a:extLst>
                <a:ext uri="{FF2B5EF4-FFF2-40B4-BE49-F238E27FC236}">
                  <a16:creationId xmlns:a16="http://schemas.microsoft.com/office/drawing/2014/main" id="{9CBE776D-A3E1-3D92-CD3B-AC3CB9CBEAAB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003719" y="1539000"/>
              <a:ext cx="1855001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851;p5">
              <a:extLst>
                <a:ext uri="{FF2B5EF4-FFF2-40B4-BE49-F238E27FC236}">
                  <a16:creationId xmlns:a16="http://schemas.microsoft.com/office/drawing/2014/main" id="{BAEF9885-3E45-CEE2-9863-D14E29797BB8}"/>
                </a:ext>
              </a:extLst>
            </p:cNvPr>
            <p:cNvSpPr txBox="1"/>
            <p:nvPr/>
          </p:nvSpPr>
          <p:spPr>
            <a:xfrm>
              <a:off x="7553343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C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Sidecar pattern and the Dapr API</a:t>
            </a:r>
            <a:endParaRPr dirty="0"/>
          </a:p>
        </p:txBody>
      </p:sp>
      <p:sp>
        <p:nvSpPr>
          <p:cNvPr id="351" name="Google Shape;351;p40"/>
          <p:cNvSpPr txBox="1"/>
          <p:nvPr/>
        </p:nvSpPr>
        <p:spPr>
          <a:xfrm>
            <a:off x="1303360" y="4221913"/>
            <a:ext cx="9649727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6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9CB25-7DF7-8739-811F-34E61F3B7AB1}"/>
              </a:ext>
            </a:extLst>
          </p:cNvPr>
          <p:cNvGrpSpPr/>
          <p:nvPr/>
        </p:nvGrpSpPr>
        <p:grpSpPr>
          <a:xfrm>
            <a:off x="3341091" y="1600751"/>
            <a:ext cx="5509817" cy="2006132"/>
            <a:chOff x="3341091" y="1600751"/>
            <a:chExt cx="5509817" cy="2006132"/>
          </a:xfrm>
        </p:grpSpPr>
        <p:pic>
          <p:nvPicPr>
            <p:cNvPr id="344" name="Google Shape;344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0"/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334109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7" name="Google Shape;347;p40"/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348" name="Google Shape;348;p40"/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349" name="Google Shape;349;p40"/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" name="Google Shape;1876;p6">
              <a:extLst>
                <a:ext uri="{FF2B5EF4-FFF2-40B4-BE49-F238E27FC236}">
                  <a16:creationId xmlns:a16="http://schemas.microsoft.com/office/drawing/2014/main" id="{6D768178-5E20-AE8A-499B-EFB7E6662A04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3" name="Google Shape;1877;p6">
                <a:extLst>
                  <a:ext uri="{FF2B5EF4-FFF2-40B4-BE49-F238E27FC236}">
                    <a16:creationId xmlns:a16="http://schemas.microsoft.com/office/drawing/2014/main" id="{7DA8D5CD-0A68-F25A-F2E1-E6B04078330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Google Shape;1878;p6">
                <a:extLst>
                  <a:ext uri="{FF2B5EF4-FFF2-40B4-BE49-F238E27FC236}">
                    <a16:creationId xmlns:a16="http://schemas.microsoft.com/office/drawing/2014/main" id="{9891C89B-283D-E9AA-5168-BB84D6FB6EF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Swappable component model</a:t>
            </a:r>
            <a:endParaRPr/>
          </a:p>
        </p:txBody>
      </p:sp>
      <p:grpSp>
        <p:nvGrpSpPr>
          <p:cNvPr id="426" name="Google Shape;426;p42"/>
          <p:cNvGrpSpPr/>
          <p:nvPr/>
        </p:nvGrpSpPr>
        <p:grpSpPr>
          <a:xfrm>
            <a:off x="7766189" y="239628"/>
            <a:ext cx="2865302" cy="900000"/>
            <a:chOff x="7766189" y="239628"/>
            <a:chExt cx="2865302" cy="900000"/>
          </a:xfrm>
        </p:grpSpPr>
        <p:pic>
          <p:nvPicPr>
            <p:cNvPr id="427" name="Google Shape;42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48840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66189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1491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2"/>
          <p:cNvGrpSpPr/>
          <p:nvPr/>
        </p:nvGrpSpPr>
        <p:grpSpPr>
          <a:xfrm>
            <a:off x="1571312" y="1112293"/>
            <a:ext cx="9049376" cy="5418230"/>
            <a:chOff x="1582115" y="1111077"/>
            <a:chExt cx="9049376" cy="5418230"/>
          </a:xfrm>
        </p:grpSpPr>
        <p:grpSp>
          <p:nvGrpSpPr>
            <p:cNvPr id="431" name="Google Shape;431;p42"/>
            <p:cNvGrpSpPr/>
            <p:nvPr/>
          </p:nvGrpSpPr>
          <p:grpSpPr>
            <a:xfrm>
              <a:off x="1582115" y="1111077"/>
              <a:ext cx="9049376" cy="5418230"/>
              <a:chOff x="1036321" y="1186596"/>
              <a:chExt cx="9049376" cy="5418230"/>
            </a:xfrm>
          </p:grpSpPr>
          <p:grpSp>
            <p:nvGrpSpPr>
              <p:cNvPr id="432" name="Google Shape;432;p42"/>
              <p:cNvGrpSpPr/>
              <p:nvPr/>
            </p:nvGrpSpPr>
            <p:grpSpPr>
              <a:xfrm>
                <a:off x="1036321" y="1186596"/>
                <a:ext cx="9049376" cy="5418230"/>
                <a:chOff x="1036321" y="1186596"/>
                <a:chExt cx="9049376" cy="5418230"/>
              </a:xfrm>
            </p:grpSpPr>
            <p:sp>
              <p:nvSpPr>
                <p:cNvPr id="433" name="Google Shape;433;p42"/>
                <p:cNvSpPr/>
                <p:nvPr/>
              </p:nvSpPr>
              <p:spPr>
                <a:xfrm>
                  <a:off x="1036321" y="1460310"/>
                  <a:ext cx="9049376" cy="5144516"/>
                </a:xfrm>
                <a:prstGeom prst="roundRect">
                  <a:avLst>
                    <a:gd name="adj" fmla="val 5580"/>
                  </a:avLst>
                </a:prstGeom>
                <a:noFill/>
                <a:ln w="19050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chemeClr val="lt1"/>
                    </a:solidFill>
                    <a:latin typeface="Space Grotesk" pitchFamily="2" charset="0"/>
                    <a:cs typeface="Space Grotesk" pitchFamily="2" charset="0"/>
                    <a:sym typeface="Arial"/>
                  </a:endParaRPr>
                </a:p>
              </p:txBody>
            </p:sp>
            <p:grpSp>
              <p:nvGrpSpPr>
                <p:cNvPr id="434" name="Google Shape;434;p42"/>
                <p:cNvGrpSpPr/>
                <p:nvPr/>
              </p:nvGrpSpPr>
              <p:grpSpPr>
                <a:xfrm>
                  <a:off x="1411880" y="1186596"/>
                  <a:ext cx="1649001" cy="543600"/>
                  <a:chOff x="-1849935" y="1226420"/>
                  <a:chExt cx="1649001" cy="543600"/>
                </a:xfrm>
              </p:grpSpPr>
              <p:sp>
                <p:nvSpPr>
                  <p:cNvPr id="435" name="Google Shape;435;p42"/>
                  <p:cNvSpPr/>
                  <p:nvPr/>
                </p:nvSpPr>
                <p:spPr>
                  <a:xfrm>
                    <a:off x="-1849935" y="1226420"/>
                    <a:ext cx="1649001" cy="543600"/>
                  </a:xfrm>
                  <a:prstGeom prst="roundRect">
                    <a:avLst>
                      <a:gd name="adj" fmla="val 30559"/>
                    </a:avLst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chemeClr val="lt1"/>
                      </a:solidFill>
                      <a:latin typeface="Space Grotesk" pitchFamily="2" charset="0"/>
                      <a:cs typeface="Space Grotesk" pitchFamily="2" charset="0"/>
                      <a:sym typeface="Arial"/>
                    </a:endParaRPr>
                  </a:p>
                </p:txBody>
              </p:sp>
              <p:pic>
                <p:nvPicPr>
                  <p:cNvPr id="436" name="Google Shape;436;p4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-1711908" y="1287627"/>
                    <a:ext cx="1248885" cy="360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437" name="Google Shape;437;p4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549907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4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78574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4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978573" y="4358915"/>
                <a:ext cx="1855001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4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486348" y="4541684"/>
                <a:ext cx="85725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4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200250" y="2941239"/>
                <a:ext cx="98298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2" name="Google Shape;442;p42"/>
              <p:cNvCxnSpPr/>
              <p:nvPr/>
            </p:nvCxnSpPr>
            <p:spPr>
              <a:xfrm>
                <a:off x="3461165" y="3270249"/>
                <a:ext cx="831619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3" name="Google Shape;443;p42"/>
              <p:cNvCxnSpPr/>
              <p:nvPr/>
            </p:nvCxnSpPr>
            <p:spPr>
              <a:xfrm rot="10800000" flipH="1">
                <a:off x="5094347" y="3270249"/>
                <a:ext cx="884226" cy="109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5" name="Google Shape;445;p42"/>
              <p:cNvCxnSpPr/>
              <p:nvPr/>
            </p:nvCxnSpPr>
            <p:spPr>
              <a:xfrm>
                <a:off x="2900610" y="3878093"/>
                <a:ext cx="0" cy="57959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pic>
            <p:nvPicPr>
              <p:cNvPr id="446" name="Google Shape;446;p4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81906" y="5553150"/>
                <a:ext cx="925830" cy="7886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7" name="Google Shape;447;p42"/>
              <p:cNvCxnSpPr/>
              <p:nvPr/>
            </p:nvCxnSpPr>
            <p:spPr>
              <a:xfrm>
                <a:off x="6979920" y="5947485"/>
                <a:ext cx="146959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pic>
          <p:nvPicPr>
            <p:cNvPr id="448" name="Google Shape;448;p4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78372" y="259572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93236" y="380257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839368" y="590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" name="Google Shape;469;p43">
            <a:extLst>
              <a:ext uri="{FF2B5EF4-FFF2-40B4-BE49-F238E27FC236}">
                <a16:creationId xmlns:a16="http://schemas.microsoft.com/office/drawing/2014/main" id="{78E7A46B-5424-6267-12AD-02AD7EFFA797}"/>
              </a:ext>
            </a:extLst>
          </p:cNvPr>
          <p:cNvCxnSpPr/>
          <p:nvPr/>
        </p:nvCxnSpPr>
        <p:spPr>
          <a:xfrm rot="16200000" flipH="1">
            <a:off x="4989892" y="4180872"/>
            <a:ext cx="2515775" cy="569674"/>
          </a:xfrm>
          <a:prstGeom prst="bentConnector3">
            <a:avLst>
              <a:gd name="adj1" fmla="val 100128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components</a:t>
            </a:r>
            <a:endParaRPr/>
          </a:p>
        </p:txBody>
      </p:sp>
      <p:grpSp>
        <p:nvGrpSpPr>
          <p:cNvPr id="357" name="Google Shape;357;p41"/>
          <p:cNvGrpSpPr/>
          <p:nvPr/>
        </p:nvGrpSpPr>
        <p:grpSpPr>
          <a:xfrm>
            <a:off x="7964229" y="247745"/>
            <a:ext cx="1690147" cy="1722037"/>
            <a:chOff x="5037950" y="573267"/>
            <a:chExt cx="1855000" cy="1890000"/>
          </a:xfrm>
        </p:grpSpPr>
        <p:pic>
          <p:nvPicPr>
            <p:cNvPr id="358" name="Google Shape;35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7950" y="573267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41"/>
            <p:cNvSpPr txBox="1"/>
            <p:nvPr/>
          </p:nvSpPr>
          <p:spPr>
            <a:xfrm>
              <a:off x="5192297" y="1139589"/>
              <a:ext cx="1149446" cy="33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61" name="Google Shape;361;p41"/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85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52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705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26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411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632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2338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779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558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1"/>
          <p:cNvGrpSpPr/>
          <p:nvPr/>
        </p:nvGrpSpPr>
        <p:grpSpPr>
          <a:xfrm>
            <a:off x="547550" y="3603378"/>
            <a:ext cx="617220" cy="2790279"/>
            <a:chOff x="724042" y="3703868"/>
            <a:chExt cx="617220" cy="2790279"/>
          </a:xfrm>
        </p:grpSpPr>
        <p:pic>
          <p:nvPicPr>
            <p:cNvPr id="371" name="Google Shape;371;p4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2622" y="4937558"/>
              <a:ext cx="480060" cy="560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3102" y="5571072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3102" y="6151247"/>
              <a:ext cx="4191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24042" y="4334048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166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41"/>
          <p:cNvGrpSpPr/>
          <p:nvPr/>
        </p:nvGrpSpPr>
        <p:grpSpPr>
          <a:xfrm>
            <a:off x="1697499" y="3601948"/>
            <a:ext cx="655320" cy="3030310"/>
            <a:chOff x="1933191" y="3703868"/>
            <a:chExt cx="655320" cy="3030310"/>
          </a:xfrm>
        </p:grpSpPr>
        <p:pic>
          <p:nvPicPr>
            <p:cNvPr id="377" name="Google Shape;377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09866" y="4937559"/>
              <a:ext cx="4800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36535" y="6151248"/>
              <a:ext cx="419100" cy="582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933191" y="4334049"/>
              <a:ext cx="6553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036538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036535" y="5569709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1"/>
          <p:cNvGrpSpPr/>
          <p:nvPr/>
        </p:nvGrpSpPr>
        <p:grpSpPr>
          <a:xfrm>
            <a:off x="2843326" y="3608142"/>
            <a:ext cx="708660" cy="3022986"/>
            <a:chOff x="3195387" y="3703868"/>
            <a:chExt cx="708660" cy="3022986"/>
          </a:xfrm>
        </p:grpSpPr>
        <p:pic>
          <p:nvPicPr>
            <p:cNvPr id="383" name="Google Shape;383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340167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290637" y="4325602"/>
              <a:ext cx="5181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95387" y="4933569"/>
              <a:ext cx="7086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431607" y="5549051"/>
              <a:ext cx="23622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1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340167" y="6170594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41"/>
          <p:cNvGrpSpPr/>
          <p:nvPr/>
        </p:nvGrpSpPr>
        <p:grpSpPr>
          <a:xfrm>
            <a:off x="4000895" y="3601948"/>
            <a:ext cx="731520" cy="2994115"/>
            <a:chOff x="4420633" y="3703868"/>
            <a:chExt cx="731520" cy="2994115"/>
          </a:xfrm>
        </p:grpSpPr>
        <p:pic>
          <p:nvPicPr>
            <p:cNvPr id="389" name="Google Shape;389;p41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4447303" y="3703868"/>
              <a:ext cx="6781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4500643" y="4943615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473973" y="4312331"/>
              <a:ext cx="62484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4496833" y="6187443"/>
              <a:ext cx="579120" cy="51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4420633" y="5541134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41"/>
          <p:cNvGrpSpPr/>
          <p:nvPr/>
        </p:nvGrpSpPr>
        <p:grpSpPr>
          <a:xfrm>
            <a:off x="5226505" y="3601948"/>
            <a:ext cx="617220" cy="3008532"/>
            <a:chOff x="5728372" y="3703868"/>
            <a:chExt cx="617220" cy="3008532"/>
          </a:xfrm>
        </p:grpSpPr>
        <p:pic>
          <p:nvPicPr>
            <p:cNvPr id="395" name="Google Shape;395;p41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5857912" y="5558279"/>
              <a:ext cx="358140" cy="5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5827432" y="6140900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728372" y="4349289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73599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27432" y="4998518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41"/>
          <p:cNvGrpSpPr/>
          <p:nvPr/>
        </p:nvGrpSpPr>
        <p:grpSpPr>
          <a:xfrm>
            <a:off x="6250584" y="3598218"/>
            <a:ext cx="899160" cy="1752865"/>
            <a:chOff x="6866252" y="3732443"/>
            <a:chExt cx="899160" cy="1752865"/>
          </a:xfrm>
        </p:grpSpPr>
        <p:pic>
          <p:nvPicPr>
            <p:cNvPr id="401" name="Google Shape;40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106282" y="3732443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106282" y="4913808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1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866252" y="4299758"/>
              <a:ext cx="899160" cy="5600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02497" y="3611905"/>
            <a:ext cx="419100" cy="49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3617192"/>
            <a:ext cx="758181" cy="461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9843773" y="3598218"/>
            <a:ext cx="731520" cy="2389967"/>
            <a:chOff x="10719294" y="3703868"/>
            <a:chExt cx="731520" cy="2389967"/>
          </a:xfrm>
        </p:grpSpPr>
        <p:pic>
          <p:nvPicPr>
            <p:cNvPr id="407" name="Google Shape;407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0799304" y="3703868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719294" y="4301387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1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0725009" y="4952619"/>
              <a:ext cx="72009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1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10892649" y="5575675"/>
              <a:ext cx="384810" cy="5181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41"/>
          <p:cNvCxnSpPr>
            <a:cxnSpLocks/>
            <a:endCxn id="361" idx="0"/>
          </p:cNvCxnSpPr>
          <p:nvPr/>
        </p:nvCxnSpPr>
        <p:spPr>
          <a:xfrm rot="5400000">
            <a:off x="8280962" y="1559872"/>
            <a:ext cx="496603" cy="131682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2" name="Google Shape;412;p41"/>
          <p:cNvCxnSpPr>
            <a:cxnSpLocks/>
            <a:endCxn id="369" idx="0"/>
          </p:cNvCxnSpPr>
          <p:nvPr/>
        </p:nvCxnSpPr>
        <p:spPr>
          <a:xfrm rot="5400000">
            <a:off x="7696329" y="975239"/>
            <a:ext cx="496603" cy="248608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41"/>
          <p:cNvCxnSpPr>
            <a:cxnSpLocks/>
            <a:endCxn id="366" idx="0"/>
          </p:cNvCxnSpPr>
          <p:nvPr/>
        </p:nvCxnSpPr>
        <p:spPr>
          <a:xfrm rot="5400000">
            <a:off x="7111697" y="390607"/>
            <a:ext cx="496603" cy="365535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" name="Google Shape;414;p41"/>
          <p:cNvCxnSpPr>
            <a:cxnSpLocks/>
            <a:endCxn id="363" idx="0"/>
          </p:cNvCxnSpPr>
          <p:nvPr/>
        </p:nvCxnSpPr>
        <p:spPr>
          <a:xfrm rot="5400000">
            <a:off x="6527064" y="-194026"/>
            <a:ext cx="496603" cy="482461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41"/>
          <p:cNvCxnSpPr>
            <a:cxnSpLocks/>
            <a:endCxn id="368" idx="0"/>
          </p:cNvCxnSpPr>
          <p:nvPr/>
        </p:nvCxnSpPr>
        <p:spPr>
          <a:xfrm rot="5400000">
            <a:off x="5942432" y="-778658"/>
            <a:ext cx="496603" cy="599388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41"/>
          <p:cNvCxnSpPr>
            <a:cxnSpLocks/>
            <a:endCxn id="362" idx="0"/>
          </p:cNvCxnSpPr>
          <p:nvPr/>
        </p:nvCxnSpPr>
        <p:spPr>
          <a:xfrm rot="5400000">
            <a:off x="5357799" y="-1363291"/>
            <a:ext cx="496603" cy="716314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41"/>
          <p:cNvCxnSpPr>
            <a:cxnSpLocks/>
            <a:endCxn id="364" idx="0"/>
          </p:cNvCxnSpPr>
          <p:nvPr/>
        </p:nvCxnSpPr>
        <p:spPr>
          <a:xfrm rot="5400000">
            <a:off x="4773167" y="-1947923"/>
            <a:ext cx="496603" cy="833241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41"/>
          <p:cNvCxnSpPr>
            <a:cxnSpLocks/>
            <a:endCxn id="365" idx="0"/>
          </p:cNvCxnSpPr>
          <p:nvPr/>
        </p:nvCxnSpPr>
        <p:spPr>
          <a:xfrm rot="5400000">
            <a:off x="8865594" y="2144504"/>
            <a:ext cx="496603" cy="14755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41"/>
          <p:cNvCxnSpPr>
            <a:cxnSpLocks/>
            <a:endCxn id="367" idx="0"/>
          </p:cNvCxnSpPr>
          <p:nvPr/>
        </p:nvCxnSpPr>
        <p:spPr>
          <a:xfrm rot="16200000" flipH="1">
            <a:off x="9450226" y="1707427"/>
            <a:ext cx="496603" cy="1021709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9189720" y="1975485"/>
            <a:ext cx="0" cy="14700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CE3A6-CBF3-14F2-BBDA-CDF122FCD002}"/>
              </a:ext>
            </a:extLst>
          </p:cNvPr>
          <p:cNvGrpSpPr/>
          <p:nvPr/>
        </p:nvGrpSpPr>
        <p:grpSpPr>
          <a:xfrm>
            <a:off x="11081469" y="3598614"/>
            <a:ext cx="594360" cy="3030310"/>
            <a:chOff x="11525363" y="3703868"/>
            <a:chExt cx="594360" cy="303031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98F3F3A-D74F-17D8-4790-CD43AD580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628233" y="3703868"/>
              <a:ext cx="388620" cy="54102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8D77623-E665-4337-F0E1-4A253B85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525363" y="4312331"/>
              <a:ext cx="594360" cy="5410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6984DBB-EB36-1A03-D78C-453DF67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654903" y="5552815"/>
              <a:ext cx="335280" cy="5410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7610109-CA96-57E2-CA71-04F72FEE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1632043" y="6216018"/>
              <a:ext cx="381000" cy="5181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9414E2-2905-193C-2DAE-70827F2B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612993" y="4896606"/>
              <a:ext cx="419100" cy="556260"/>
            </a:xfrm>
            <a:prstGeom prst="rect">
              <a:avLst/>
            </a:prstGeom>
          </p:spPr>
        </p:pic>
      </p:grpSp>
      <p:pic>
        <p:nvPicPr>
          <p:cNvPr id="15" name="Picture 14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22860F93-BB3A-C4C9-784C-1242C7A269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892649" y="2466584"/>
            <a:ext cx="972000" cy="972000"/>
          </a:xfrm>
          <a:prstGeom prst="rect">
            <a:avLst/>
          </a:prstGeom>
        </p:spPr>
      </p:pic>
      <p:cxnSp>
        <p:nvCxnSpPr>
          <p:cNvPr id="16" name="Google Shape;419;p41">
            <a:extLst>
              <a:ext uri="{FF2B5EF4-FFF2-40B4-BE49-F238E27FC236}">
                <a16:creationId xmlns:a16="http://schemas.microsoft.com/office/drawing/2014/main" id="{162E8702-4D04-4F44-2B5C-22D12A65EA51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10034860" y="1122794"/>
            <a:ext cx="496603" cy="219097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5F573A-F850-931F-E7E3-8FF8673B2BE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554117" y="4508006"/>
            <a:ext cx="972000" cy="972000"/>
          </a:xfrm>
          <a:prstGeom prst="rect">
            <a:avLst/>
          </a:prstGeom>
        </p:spPr>
      </p:pic>
      <p:pic>
        <p:nvPicPr>
          <p:cNvPr id="4" name="Google Shape;405;p41">
            <a:extLst>
              <a:ext uri="{FF2B5EF4-FFF2-40B4-BE49-F238E27FC236}">
                <a16:creationId xmlns:a16="http://schemas.microsoft.com/office/drawing/2014/main" id="{DAEF12D5-F24B-C800-2A07-57A48F82CC34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5649602"/>
            <a:ext cx="758181" cy="461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18;p41">
            <a:extLst>
              <a:ext uri="{FF2B5EF4-FFF2-40B4-BE49-F238E27FC236}">
                <a16:creationId xmlns:a16="http://schemas.microsoft.com/office/drawing/2014/main" id="{0FACB736-C21F-9247-C4DB-C2481AE1A435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8196664" y="3061734"/>
            <a:ext cx="2289725" cy="602818"/>
          </a:xfrm>
          <a:prstGeom prst="bentConnector3">
            <a:avLst>
              <a:gd name="adj1" fmla="val 88223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9"/>
          <p:cNvCxnSpPr>
            <a:stCxn id="293" idx="2"/>
          </p:cNvCxnSpPr>
          <p:nvPr/>
        </p:nvCxnSpPr>
        <p:spPr>
          <a:xfrm>
            <a:off x="1250990" y="2260053"/>
            <a:ext cx="0" cy="1086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94" name="Google Shape;294;p39"/>
          <p:cNvSpPr/>
          <p:nvPr/>
        </p:nvSpPr>
        <p:spPr>
          <a:xfrm>
            <a:off x="266132" y="1071349"/>
            <a:ext cx="11662012" cy="1302127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from development to hosting</a:t>
            </a:r>
            <a:endParaRPr dirty="0"/>
          </a:p>
        </p:txBody>
      </p:sp>
      <p:grpSp>
        <p:nvGrpSpPr>
          <p:cNvPr id="296" name="Google Shape;296;p39"/>
          <p:cNvGrpSpPr/>
          <p:nvPr/>
        </p:nvGrpSpPr>
        <p:grpSpPr>
          <a:xfrm>
            <a:off x="710990" y="1180053"/>
            <a:ext cx="1080000" cy="1080000"/>
            <a:chOff x="779230" y="1433084"/>
            <a:chExt cx="1440000" cy="1440000"/>
          </a:xfrm>
        </p:grpSpPr>
        <p:pic>
          <p:nvPicPr>
            <p:cNvPr id="293" name="Google Shape;293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9"/>
            <p:cNvSpPr txBox="1"/>
            <p:nvPr/>
          </p:nvSpPr>
          <p:spPr>
            <a:xfrm>
              <a:off x="978473" y="1999216"/>
              <a:ext cx="1041511" cy="369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28" y="337112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8063" y="1525927"/>
            <a:ext cx="494987" cy="4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8366" y="1385151"/>
            <a:ext cx="876445" cy="77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80127" y="1448727"/>
            <a:ext cx="649386" cy="64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20992" y="1278262"/>
            <a:ext cx="1298773" cy="79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5132" y="1523656"/>
            <a:ext cx="930939" cy="4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15081" y="1550903"/>
            <a:ext cx="1507666" cy="4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41388" y="1500950"/>
            <a:ext cx="544940" cy="5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24829" y="1494139"/>
            <a:ext cx="494987" cy="5585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264994" y="2658088"/>
            <a:ext cx="11662012" cy="2612909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264994" y="5623559"/>
            <a:ext cx="11662012" cy="97498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9"/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812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63019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63019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11388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5975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14650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0812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5975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11388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514650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865" y="28770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553235" y="3928715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553235" y="2875553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9"/>
          <p:cNvGrpSpPr/>
          <p:nvPr/>
        </p:nvGrpSpPr>
        <p:grpSpPr>
          <a:xfrm>
            <a:off x="8802806" y="862819"/>
            <a:ext cx="2944846" cy="343603"/>
            <a:chOff x="8802806" y="862819"/>
            <a:chExt cx="2944846" cy="343603"/>
          </a:xfrm>
        </p:grpSpPr>
        <p:sp>
          <p:nvSpPr>
            <p:cNvPr id="323" name="Google Shape;323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5" name="Google Shape;325;p39"/>
          <p:cNvGrpSpPr/>
          <p:nvPr/>
        </p:nvGrpSpPr>
        <p:grpSpPr>
          <a:xfrm>
            <a:off x="459093" y="2482973"/>
            <a:ext cx="1745351" cy="343603"/>
            <a:chOff x="8802806" y="862819"/>
            <a:chExt cx="2944846" cy="343603"/>
          </a:xfrm>
        </p:grpSpPr>
        <p:sp>
          <p:nvSpPr>
            <p:cNvPr id="326" name="Google Shape;326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6370320" y="5439988"/>
            <a:ext cx="5377333" cy="544426"/>
            <a:chOff x="8802806" y="862819"/>
            <a:chExt cx="2944846" cy="544426"/>
          </a:xfrm>
        </p:grpSpPr>
        <p:sp>
          <p:nvSpPr>
            <p:cNvPr id="329" name="Google Shape;329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9"/>
            <p:cNvSpPr txBox="1"/>
            <p:nvPr/>
          </p:nvSpPr>
          <p:spPr>
            <a:xfrm>
              <a:off x="8836815" y="884065"/>
              <a:ext cx="291083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Host on &amp; integrate with any cloud or edge infrastructure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31" name="Google Shape;331;p39"/>
          <p:cNvPicPr preferRelativeResize="0">
            <a:picLocks noChangeAspect="1"/>
          </p:cNvPicPr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704519" y="6028540"/>
            <a:ext cx="477352" cy="2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>
            <a:picLocks noChangeAspect="1"/>
          </p:cNvPicPr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458694" y="6068647"/>
            <a:ext cx="1358047" cy="21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>
            <a:picLocks noChangeAspect="1"/>
          </p:cNvPicPr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093564" y="6025062"/>
            <a:ext cx="1358047" cy="2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>
            <a:picLocks noChangeAspect="1"/>
          </p:cNvPicPr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30773" y="5993134"/>
            <a:ext cx="996923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>
            <a:picLocks noChangeAspect="1"/>
          </p:cNvPicPr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728435" y="5984414"/>
            <a:ext cx="1539367" cy="3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6C0DEA54-B758-D190-EADB-FE6562CB34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6497" y="3940386"/>
            <a:ext cx="972000" cy="97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E6973E-51E7-6715-1FB5-49AD657C43CD}"/>
              </a:ext>
            </a:extLst>
          </p:cNvPr>
          <p:cNvGrpSpPr/>
          <p:nvPr/>
        </p:nvGrpSpPr>
        <p:grpSpPr>
          <a:xfrm>
            <a:off x="7652980" y="5978333"/>
            <a:ext cx="1159206" cy="360000"/>
            <a:chOff x="8329361" y="5856379"/>
            <a:chExt cx="1159206" cy="360000"/>
          </a:xfrm>
        </p:grpSpPr>
        <p:pic>
          <p:nvPicPr>
            <p:cNvPr id="4" name="Google Shape;1778;p3">
              <a:extLst>
                <a:ext uri="{FF2B5EF4-FFF2-40B4-BE49-F238E27FC236}">
                  <a16:creationId xmlns:a16="http://schemas.microsoft.com/office/drawing/2014/main" id="{89689704-745C-AD94-A826-82E6D41B1FE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8329361" y="585637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16E2AC-DEE6-A305-573D-FE5413C35E03}"/>
                </a:ext>
              </a:extLst>
            </p:cNvPr>
            <p:cNvSpPr txBox="1"/>
            <p:nvPr/>
          </p:nvSpPr>
          <p:spPr>
            <a:xfrm>
              <a:off x="8613006" y="5925111"/>
              <a:ext cx="87556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Databases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970F2-A49F-D6C8-35BC-3951155ABFB6}"/>
              </a:ext>
            </a:extLst>
          </p:cNvPr>
          <p:cNvGrpSpPr/>
          <p:nvPr/>
        </p:nvGrpSpPr>
        <p:grpSpPr>
          <a:xfrm>
            <a:off x="8898160" y="5969478"/>
            <a:ext cx="1606843" cy="360000"/>
            <a:chOff x="8311975" y="6208941"/>
            <a:chExt cx="1606843" cy="360000"/>
          </a:xfrm>
        </p:grpSpPr>
        <p:pic>
          <p:nvPicPr>
            <p:cNvPr id="3" name="Google Shape;1775;p3">
              <a:extLst>
                <a:ext uri="{FF2B5EF4-FFF2-40B4-BE49-F238E27FC236}">
                  <a16:creationId xmlns:a16="http://schemas.microsoft.com/office/drawing/2014/main" id="{38449986-176F-9795-763F-9B2CF024ED8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8311975" y="620894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93D8E-92C1-FC31-C8AB-D1A02B4B8638}"/>
                </a:ext>
              </a:extLst>
            </p:cNvPr>
            <p:cNvSpPr txBox="1"/>
            <p:nvPr/>
          </p:nvSpPr>
          <p:spPr>
            <a:xfrm>
              <a:off x="8618462" y="6277673"/>
              <a:ext cx="13003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Message Brokers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44ECD-CDB3-56B3-357B-6E5D5DD49C1B}"/>
              </a:ext>
            </a:extLst>
          </p:cNvPr>
          <p:cNvGrpSpPr/>
          <p:nvPr/>
        </p:nvGrpSpPr>
        <p:grpSpPr>
          <a:xfrm>
            <a:off x="10584232" y="5981131"/>
            <a:ext cx="1070950" cy="360000"/>
            <a:chOff x="10057366" y="5981131"/>
            <a:chExt cx="1070950" cy="360000"/>
          </a:xfrm>
        </p:grpSpPr>
        <p:pic>
          <p:nvPicPr>
            <p:cNvPr id="5" name="Google Shape;1783;p3">
              <a:extLst>
                <a:ext uri="{FF2B5EF4-FFF2-40B4-BE49-F238E27FC236}">
                  <a16:creationId xmlns:a16="http://schemas.microsoft.com/office/drawing/2014/main" id="{392B6407-5A3E-B01D-307B-8A2917A38DE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0057366" y="598113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8800A-0D7B-A1BB-1BCC-43389EA3A376}"/>
                </a:ext>
              </a:extLst>
            </p:cNvPr>
            <p:cNvSpPr txBox="1"/>
            <p:nvPr/>
          </p:nvSpPr>
          <p:spPr>
            <a:xfrm>
              <a:off x="10393820" y="6033824"/>
              <a:ext cx="7344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Services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70658E-69A1-988E-E3CF-24763C903169}"/>
              </a:ext>
            </a:extLst>
          </p:cNvPr>
          <p:cNvGrpSpPr/>
          <p:nvPr/>
        </p:nvGrpSpPr>
        <p:grpSpPr>
          <a:xfrm>
            <a:off x="1203092" y="5270997"/>
            <a:ext cx="152400" cy="354185"/>
            <a:chOff x="1203092" y="5270997"/>
            <a:chExt cx="152400" cy="354185"/>
          </a:xfrm>
        </p:grpSpPr>
        <p:cxnSp>
          <p:nvCxnSpPr>
            <p:cNvPr id="14" name="Google Shape;292;p39">
              <a:extLst>
                <a:ext uri="{FF2B5EF4-FFF2-40B4-BE49-F238E27FC236}">
                  <a16:creationId xmlns:a16="http://schemas.microsoft.com/office/drawing/2014/main" id="{D37626B8-450F-362B-DBA6-52F0FD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92" y="5270997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" name="Google Shape;292;p39">
              <a:extLst>
                <a:ext uri="{FF2B5EF4-FFF2-40B4-BE49-F238E27FC236}">
                  <a16:creationId xmlns:a16="http://schemas.microsoft.com/office/drawing/2014/main" id="{6DF071E8-EB21-3FF2-331D-20E6C19B9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5492" y="5285154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2E4D1C-B845-681D-4978-6B6390F5A38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56497" y="2883891"/>
            <a:ext cx="972000" cy="9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E3C7-EB3F-1753-3A72-DEB8E6BC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4714-0DCF-E8BA-1A92-471BAC6A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Challenges – </a:t>
            </a:r>
            <a:br>
              <a:rPr lang="de-CH" dirty="0"/>
            </a:b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ideas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slice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pizza</a:t>
            </a:r>
            <a:r>
              <a:rPr lang="de-CH" dirty="0"/>
              <a:t> in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hand</a:t>
            </a:r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7CA9F-CF88-8B35-FEA8-E4DC5959F530}"/>
              </a:ext>
            </a:extLst>
          </p:cNvPr>
          <p:cNvSpPr txBox="1"/>
          <p:nvPr/>
        </p:nvSpPr>
        <p:spPr>
          <a:xfrm>
            <a:off x="1214437" y="1323975"/>
            <a:ext cx="9763125" cy="606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b="1" dirty="0"/>
              <a:t>Create a simple </a:t>
            </a:r>
            <a:r>
              <a:rPr lang="de-CH" b="1" dirty="0" err="1"/>
              <a:t>sign</a:t>
            </a:r>
            <a:r>
              <a:rPr lang="de-CH" b="1" dirty="0"/>
              <a:t>-off </a:t>
            </a:r>
            <a:r>
              <a:rPr lang="de-CH" b="1" dirty="0" err="1"/>
              <a:t>process</a:t>
            </a:r>
            <a:endParaRPr lang="de-CH" b="1" dirty="0"/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sends</a:t>
            </a:r>
            <a:r>
              <a:rPr lang="de-CH" dirty="0"/>
              <a:t> a </a:t>
            </a:r>
            <a:r>
              <a:rPr lang="de-CH" dirty="0" err="1"/>
              <a:t>request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B)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signing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contract</a:t>
            </a:r>
            <a:endParaRPr lang="de-CH" dirty="0"/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yes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and send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A)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b="1" dirty="0"/>
              <a:t>Create a simple </a:t>
            </a:r>
            <a:r>
              <a:rPr lang="de-CH" b="1" dirty="0" err="1"/>
              <a:t>chat</a:t>
            </a:r>
            <a:r>
              <a:rPr lang="de-CH" b="1" dirty="0"/>
              <a:t> </a:t>
            </a:r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sends</a:t>
            </a:r>
            <a:r>
              <a:rPr lang="de-CH" dirty="0"/>
              <a:t> a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B)</a:t>
            </a:r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receives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 and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sending</a:t>
            </a:r>
            <a:r>
              <a:rPr lang="de-CH" dirty="0"/>
              <a:t> back a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A)</a:t>
            </a:r>
          </a:p>
          <a:p>
            <a:pPr marL="342900" indent="-342900">
              <a:spcAft>
                <a:spcPts val="600"/>
              </a:spcAft>
              <a:buAutoNum type="alphaUcParenR"/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b="1" dirty="0" err="1"/>
              <a:t>Make</a:t>
            </a:r>
            <a:r>
              <a:rPr lang="de-CH" b="1" dirty="0"/>
              <a:t> Music Service </a:t>
            </a:r>
            <a:r>
              <a:rPr lang="de-CH" b="1" dirty="0" err="1"/>
              <a:t>recoverable</a:t>
            </a:r>
            <a:endParaRPr lang="de-CH" b="1" dirty="0"/>
          </a:p>
          <a:p>
            <a:pPr>
              <a:spcAft>
                <a:spcPts val="600"/>
              </a:spcAft>
            </a:pPr>
            <a:r>
              <a:rPr lang="de-CH" dirty="0"/>
              <a:t>- </a:t>
            </a:r>
            <a:r>
              <a:rPr lang="de-CH" dirty="0" err="1"/>
              <a:t>MusicEmitter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store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persist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progress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music</a:t>
            </a:r>
            <a:r>
              <a:rPr lang="de-CH" dirty="0"/>
              <a:t>.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restarts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</a:t>
            </a:r>
            <a:r>
              <a:rPr lang="de-CH" dirty="0" err="1"/>
              <a:t>playing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music</a:t>
            </a:r>
            <a:r>
              <a:rPr lang="de-CH" dirty="0"/>
              <a:t>.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scratch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adapt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service</a:t>
            </a:r>
            <a:r>
              <a:rPr lang="de-CH" dirty="0"/>
              <a:t> </a:t>
            </a:r>
            <a:r>
              <a:rPr lang="de-CH" dirty="0" err="1"/>
              <a:t>invocation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maybe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pubsub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quickstarts</a:t>
            </a:r>
            <a:r>
              <a:rPr lang="de-CH" dirty="0"/>
              <a:t>; check out </a:t>
            </a:r>
            <a:r>
              <a:rPr lang="de-CH" dirty="0">
                <a:hlinkClick r:id="rId2"/>
              </a:rPr>
              <a:t>https://github.com/dapr/quickstarts.git</a:t>
            </a:r>
            <a:r>
              <a:rPr lang="de-CH" dirty="0"/>
              <a:t> 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462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4369-FB49-9D31-7AAA-6F9DF8C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95E7-4373-40DD-A4D0-230F5CB2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Actor Challenge -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65E0-68EF-4898-5DA5-D8C3943A0D84}"/>
              </a:ext>
            </a:extLst>
          </p:cNvPr>
          <p:cNvSpPr txBox="1"/>
          <p:nvPr/>
        </p:nvSpPr>
        <p:spPr>
          <a:xfrm>
            <a:off x="1247775" y="1323975"/>
            <a:ext cx="9763125" cy="5124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dirty="0"/>
              <a:t>In der vorliegenden Version gibt es einen Aspekt der sehr unnatürlich ist:</a:t>
            </a:r>
            <a:br>
              <a:rPr lang="de-CH" dirty="0"/>
            </a:br>
            <a:r>
              <a:rPr lang="de-CH" dirty="0"/>
              <a:t>Der Alarm wird von der </a:t>
            </a:r>
            <a:r>
              <a:rPr lang="de-CH" dirty="0" err="1"/>
              <a:t>Console</a:t>
            </a:r>
            <a:r>
              <a:rPr lang="de-CH" dirty="0"/>
              <a:t> ausgelöst.</a:t>
            </a:r>
            <a:br>
              <a:rPr lang="de-CH" dirty="0"/>
            </a:b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In der Realität wäre es der </a:t>
            </a:r>
            <a:r>
              <a:rPr lang="de-CH" dirty="0" err="1"/>
              <a:t>SmokeDetector</a:t>
            </a:r>
            <a:r>
              <a:rPr lang="de-CH" dirty="0"/>
              <a:t>, der den Alarm detektiert.</a:t>
            </a:r>
          </a:p>
          <a:p>
            <a:pPr>
              <a:spcAft>
                <a:spcPts val="600"/>
              </a:spcAft>
            </a:pPr>
            <a:r>
              <a:rPr lang="de-CH" dirty="0"/>
              <a:t>Baue das Programm so um, dass der </a:t>
            </a:r>
            <a:r>
              <a:rPr lang="de-CH" dirty="0" err="1"/>
              <a:t>SmokeDetector</a:t>
            </a:r>
            <a:r>
              <a:rPr lang="de-CH" dirty="0"/>
              <a:t> nach Zufallsprinzip einen Alarm auslöst.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aspect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unnaturl</a:t>
            </a:r>
            <a:r>
              <a:rPr lang="de-CH" dirty="0"/>
              <a:t>: The </a:t>
            </a:r>
            <a:r>
              <a:rPr lang="de-CH" dirty="0" err="1"/>
              <a:t>alam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triggered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app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detects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alarm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dirty="0" err="1"/>
              <a:t>Rebuild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program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triggers</a:t>
            </a:r>
            <a:r>
              <a:rPr lang="de-CH" dirty="0"/>
              <a:t> an </a:t>
            </a:r>
            <a:r>
              <a:rPr lang="de-CH" dirty="0" err="1"/>
              <a:t>alarm</a:t>
            </a:r>
            <a:r>
              <a:rPr lang="de-CH" dirty="0"/>
              <a:t> at </a:t>
            </a:r>
            <a:r>
              <a:rPr lang="de-CH" dirty="0" err="1"/>
              <a:t>random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578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Service Invocation</a:t>
            </a:r>
            <a:endParaRPr dirty="0"/>
          </a:p>
        </p:txBody>
      </p:sp>
      <p:sp>
        <p:nvSpPr>
          <p:cNvPr id="667" name="Google Shape;667;p53"/>
          <p:cNvSpPr txBox="1"/>
          <p:nvPr/>
        </p:nvSpPr>
        <p:spPr>
          <a:xfrm>
            <a:off x="619725" y="5285409"/>
            <a:ext cx="67432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checkout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668" name="Google Shape;668;p53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669" name="Google Shape;669;p53"/>
          <p:cNvGrpSpPr/>
          <p:nvPr/>
        </p:nvGrpSpPr>
        <p:grpSpPr>
          <a:xfrm>
            <a:off x="791075" y="1682342"/>
            <a:ext cx="10630355" cy="3283617"/>
            <a:chOff x="791075" y="1019062"/>
            <a:chExt cx="10630355" cy="3283617"/>
          </a:xfrm>
        </p:grpSpPr>
        <p:pic>
          <p:nvPicPr>
            <p:cNvPr id="670" name="Google Shape;670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075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61430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15700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16805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4" name="Google Shape;674;p53"/>
            <p:cNvCxnSpPr/>
            <p:nvPr/>
          </p:nvCxnSpPr>
          <p:spPr>
            <a:xfrm>
              <a:off x="2842772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5" name="Google Shape;675;p53"/>
            <p:cNvCxnSpPr/>
            <p:nvPr/>
          </p:nvCxnSpPr>
          <p:spPr>
            <a:xfrm>
              <a:off x="8576333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6" name="Google Shape;676;p53"/>
            <p:cNvCxnSpPr/>
            <p:nvPr/>
          </p:nvCxnSpPr>
          <p:spPr>
            <a:xfrm>
              <a:off x="4709348" y="3071672"/>
              <a:ext cx="2807457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7" name="Google Shape;677;p53"/>
            <p:cNvCxnSpPr/>
            <p:nvPr/>
          </p:nvCxnSpPr>
          <p:spPr>
            <a:xfrm rot="10800000">
              <a:off x="2829124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8" name="Google Shape;678;p53"/>
            <p:cNvCxnSpPr/>
            <p:nvPr/>
          </p:nvCxnSpPr>
          <p:spPr>
            <a:xfrm rot="10800000">
              <a:off x="8562685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9" name="Google Shape;679;p53"/>
            <p:cNvCxnSpPr/>
            <p:nvPr/>
          </p:nvCxnSpPr>
          <p:spPr>
            <a:xfrm rot="10800000">
              <a:off x="4695700" y="3363961"/>
              <a:ext cx="2821105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80" name="Google Shape;680;p53"/>
            <p:cNvCxnSpPr/>
            <p:nvPr/>
          </p:nvCxnSpPr>
          <p:spPr>
            <a:xfrm rot="10800000">
              <a:off x="4151889" y="2129735"/>
              <a:ext cx="0" cy="51148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1" name="Google Shape;681;p53"/>
            <p:cNvSpPr txBox="1"/>
            <p:nvPr/>
          </p:nvSpPr>
          <p:spPr>
            <a:xfrm>
              <a:off x="969264" y="301689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Customer</a:t>
              </a:r>
              <a:endParaRPr sz="2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2" name="Google Shape;682;p53"/>
            <p:cNvSpPr txBox="1"/>
            <p:nvPr/>
          </p:nvSpPr>
          <p:spPr>
            <a:xfrm>
              <a:off x="9462529" y="299394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Checkout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3" name="Google Shape;683;p53"/>
            <p:cNvGrpSpPr/>
            <p:nvPr/>
          </p:nvGrpSpPr>
          <p:grpSpPr>
            <a:xfrm>
              <a:off x="3615699" y="1019062"/>
              <a:ext cx="1080000" cy="1080000"/>
              <a:chOff x="4602161" y="1371134"/>
              <a:chExt cx="1080000" cy="1080000"/>
            </a:xfrm>
          </p:grpSpPr>
          <p:pic>
            <p:nvPicPr>
              <p:cNvPr id="684" name="Google Shape;684;p5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02161" y="1371134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" name="Google Shape;685;p53"/>
              <p:cNvSpPr txBox="1"/>
              <p:nvPr/>
            </p:nvSpPr>
            <p:spPr>
              <a:xfrm>
                <a:off x="4689827" y="1760127"/>
                <a:ext cx="904668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DNS</a:t>
                </a:r>
                <a:endParaRPr sz="1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686" name="Google Shape;686;p53"/>
            <p:cNvSpPr txBox="1"/>
            <p:nvPr/>
          </p:nvSpPr>
          <p:spPr>
            <a:xfrm>
              <a:off x="4695698" y="1235395"/>
              <a:ext cx="1943935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 resolution component for service discovery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7" name="Google Shape;687;p53"/>
            <p:cNvSpPr txBox="1"/>
            <p:nvPr/>
          </p:nvSpPr>
          <p:spPr>
            <a:xfrm>
              <a:off x="5360879" y="2716989"/>
              <a:ext cx="154433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Invoke method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8" name="Google Shape;688;p53"/>
            <p:cNvGrpSpPr/>
            <p:nvPr/>
          </p:nvGrpSpPr>
          <p:grpSpPr>
            <a:xfrm>
              <a:off x="5118201" y="3420248"/>
              <a:ext cx="2244775" cy="540000"/>
              <a:chOff x="5118201" y="3374528"/>
              <a:chExt cx="2244775" cy="540000"/>
            </a:xfrm>
          </p:grpSpPr>
          <p:pic>
            <p:nvPicPr>
              <p:cNvPr id="689" name="Google Shape;689;p5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18201" y="3374528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" name="Google Shape;690;p53"/>
              <p:cNvSpPr txBox="1"/>
              <p:nvPr/>
            </p:nvSpPr>
            <p:spPr>
              <a:xfrm>
                <a:off x="5550657" y="3546540"/>
                <a:ext cx="1812319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mTLS encryption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691" name="Google Shape;69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41048" y="206989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76405" y="123539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3" name="Google Shape;693;p53"/>
            <p:cNvCxnSpPr/>
            <p:nvPr/>
          </p:nvCxnSpPr>
          <p:spPr>
            <a:xfrm rot="10800000">
              <a:off x="8038252" y="188168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94" name="Google Shape;694;p53"/>
            <p:cNvSpPr txBox="1"/>
            <p:nvPr/>
          </p:nvSpPr>
          <p:spPr>
            <a:xfrm>
              <a:off x="8396405" y="131573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695" name="Google Shape;695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4A49E-E603-402E-7ECD-584D8C48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511300"/>
            <a:ext cx="8064499" cy="4424758"/>
          </a:xfrm>
        </p:spPr>
        <p:txBody>
          <a:bodyPr/>
          <a:lstStyle/>
          <a:p>
            <a:r>
              <a:rPr lang="de-CH" dirty="0"/>
              <a:t>Intro</a:t>
            </a:r>
          </a:p>
          <a:p>
            <a:r>
              <a:rPr lang="de-CH" dirty="0"/>
              <a:t>First </a:t>
            </a:r>
            <a:r>
              <a:rPr lang="de-CH" dirty="0" err="1"/>
              <a:t>demo</a:t>
            </a:r>
            <a:endParaRPr lang="de-CH" dirty="0"/>
          </a:p>
          <a:p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Installation and </a:t>
            </a:r>
            <a:r>
              <a:rPr lang="de-CH" dirty="0" err="1"/>
              <a:t>go</a:t>
            </a:r>
            <a:r>
              <a:rPr lang="de-CH" dirty="0"/>
              <a:t> </a:t>
            </a:r>
            <a:r>
              <a:rPr lang="de-CH" dirty="0" err="1"/>
              <a:t>thourg</a:t>
            </a:r>
            <a:r>
              <a:rPr lang="de-CH" dirty="0"/>
              <a:t> </a:t>
            </a:r>
            <a:r>
              <a:rPr lang="de-CH" dirty="0" err="1"/>
              <a:t>university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look</a:t>
            </a:r>
            <a:r>
              <a:rPr lang="de-CH" dirty="0"/>
              <a:t> at a funny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/>
              <a:t>possible </a:t>
            </a:r>
            <a:r>
              <a:rPr lang="de-CH" dirty="0" err="1"/>
              <a:t>challenges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solve</a:t>
            </a:r>
            <a:endParaRPr lang="de-CH" dirty="0"/>
          </a:p>
          <a:p>
            <a:r>
              <a:rPr lang="de-CH" dirty="0" err="1"/>
              <a:t>pizza</a:t>
            </a:r>
            <a:endParaRPr lang="de-CH" dirty="0"/>
          </a:p>
          <a:p>
            <a:r>
              <a:rPr lang="de-CH" dirty="0" err="1"/>
              <a:t>working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challange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peer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enjoy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evening</a:t>
            </a:r>
            <a:r>
              <a:rPr lang="de-CH" dirty="0"/>
              <a:t>!</a:t>
            </a:r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22468-A354-13BC-F433-B0E0C442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921942"/>
            <a:ext cx="9432925" cy="915986"/>
          </a:xfrm>
        </p:spPr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31CD-1C8D-93EF-AE51-2833E1F1B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17BC9-2473-F792-DFA0-3FF4DBDDAC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7306-55CE-E6BF-94D1-85671D6E9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68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5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API</a:t>
            </a:r>
            <a:endParaRPr dirty="0"/>
          </a:p>
        </p:txBody>
      </p:sp>
      <p:sp>
        <p:nvSpPr>
          <p:cNvPr id="708" name="Google Shape;708;p55">
            <a:hlinkClick r:id="rId4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https://docs.dapr.io/developing-applications/building-blocks/pubsub/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7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</a:t>
            </a:r>
            <a:endParaRPr dirty="0"/>
          </a:p>
        </p:txBody>
      </p:sp>
      <p:sp>
        <p:nvSpPr>
          <p:cNvPr id="736" name="Google Shape;736;p57"/>
          <p:cNvSpPr txBox="1"/>
          <p:nvPr/>
        </p:nvSpPr>
        <p:spPr>
          <a:xfrm>
            <a:off x="619725" y="5285409"/>
            <a:ext cx="71594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737" name="Google Shape;737;p57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738" name="Google Shape;738;p57"/>
          <p:cNvGrpSpPr/>
          <p:nvPr/>
        </p:nvGrpSpPr>
        <p:grpSpPr>
          <a:xfrm>
            <a:off x="791075" y="1898675"/>
            <a:ext cx="10630355" cy="3183791"/>
            <a:chOff x="791075" y="1898675"/>
            <a:chExt cx="10630355" cy="3183791"/>
          </a:xfrm>
        </p:grpSpPr>
        <p:pic>
          <p:nvPicPr>
            <p:cNvPr id="739" name="Google Shape;739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075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61430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5700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16805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3" name="Google Shape;743;p57"/>
            <p:cNvCxnSpPr/>
            <p:nvPr/>
          </p:nvCxnSpPr>
          <p:spPr>
            <a:xfrm>
              <a:off x="2842772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44" name="Google Shape;744;p57"/>
            <p:cNvCxnSpPr/>
            <p:nvPr/>
          </p:nvCxnSpPr>
          <p:spPr>
            <a:xfrm>
              <a:off x="8576333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45" name="Google Shape;745;p57"/>
            <p:cNvSpPr txBox="1"/>
            <p:nvPr/>
          </p:nvSpPr>
          <p:spPr>
            <a:xfrm>
              <a:off x="969264" y="368017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Publisher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6" name="Google Shape;746;p57"/>
            <p:cNvSpPr txBox="1"/>
            <p:nvPr/>
          </p:nvSpPr>
          <p:spPr>
            <a:xfrm>
              <a:off x="9424428" y="3657228"/>
              <a:ext cx="18303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Subscriber</a:t>
              </a:r>
              <a:endParaRPr sz="2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47" name="Google Shape;74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41048" y="273317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76405" y="189867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9" name="Google Shape;749;p57"/>
            <p:cNvCxnSpPr/>
            <p:nvPr/>
          </p:nvCxnSpPr>
          <p:spPr>
            <a:xfrm rot="10800000">
              <a:off x="8038252" y="254496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0" name="Google Shape;750;p57"/>
            <p:cNvSpPr txBox="1"/>
            <p:nvPr/>
          </p:nvSpPr>
          <p:spPr>
            <a:xfrm>
              <a:off x="8396405" y="197901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51" name="Google Shape;751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206803" y="3497621"/>
              <a:ext cx="1800000" cy="7766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2" name="Google Shape;752;p57"/>
            <p:cNvCxnSpPr/>
            <p:nvPr/>
          </p:nvCxnSpPr>
          <p:spPr>
            <a:xfrm>
              <a:off x="4695700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53" name="Google Shape;753;p57"/>
            <p:cNvCxnSpPr/>
            <p:nvPr/>
          </p:nvCxnSpPr>
          <p:spPr>
            <a:xfrm>
              <a:off x="7076625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4" name="Google Shape;754;p57"/>
            <p:cNvSpPr txBox="1"/>
            <p:nvPr/>
          </p:nvSpPr>
          <p:spPr>
            <a:xfrm>
              <a:off x="5312526" y="3656606"/>
              <a:ext cx="121582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Message 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broker</a:t>
              </a:r>
              <a:endParaRPr sz="14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755" name="Google Shape;755;p57"/>
            <p:cNvGrpSpPr/>
            <p:nvPr/>
          </p:nvGrpSpPr>
          <p:grpSpPr>
            <a:xfrm>
              <a:off x="5145907" y="2792907"/>
              <a:ext cx="1930716" cy="618218"/>
              <a:chOff x="5060230" y="2776686"/>
              <a:chExt cx="1930716" cy="618218"/>
            </a:xfrm>
          </p:grpSpPr>
          <p:pic>
            <p:nvPicPr>
              <p:cNvPr id="756" name="Google Shape;756;p57" descr="A blue and black cloud logo&#10;&#10;Description automatically generated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060230" y="2776686"/>
                <a:ext cx="618218" cy="6182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" name="Google Shape;757;p57"/>
              <p:cNvSpPr txBox="1"/>
              <p:nvPr/>
            </p:nvSpPr>
            <p:spPr>
              <a:xfrm>
                <a:off x="5709990" y="2947315"/>
                <a:ext cx="128095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Cloudevents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grpSp>
          <p:nvGrpSpPr>
            <p:cNvPr id="758" name="Google Shape;758;p57"/>
            <p:cNvGrpSpPr/>
            <p:nvPr/>
          </p:nvGrpSpPr>
          <p:grpSpPr>
            <a:xfrm>
              <a:off x="4750644" y="4499536"/>
              <a:ext cx="2785649" cy="582930"/>
              <a:chOff x="3539169" y="1480531"/>
              <a:chExt cx="2785649" cy="582930"/>
            </a:xfrm>
          </p:grpSpPr>
          <p:pic>
            <p:nvPicPr>
              <p:cNvPr id="759" name="Google Shape;759;p5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056511" y="1507201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5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905718" y="1480531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5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634813" y="1507201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57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3539169" y="1507201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57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388375" y="1564351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Demo</a:t>
            </a:r>
            <a:endParaRPr dirty="0"/>
          </a:p>
        </p:txBody>
      </p:sp>
      <p:sp>
        <p:nvSpPr>
          <p:cNvPr id="807" name="Google Shape;807;p59">
            <a:hlinkClick r:id="rId3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https://docs.dapr.io/getting-started/quickstarts/pubsub-quickstart/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706;p55">
            <a:extLst>
              <a:ext uri="{FF2B5EF4-FFF2-40B4-BE49-F238E27FC236}">
                <a16:creationId xmlns:a16="http://schemas.microsoft.com/office/drawing/2014/main" id="{0EE1BAAB-9631-D40F-1377-5DD38F3BD5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sp>
        <p:nvSpPr>
          <p:cNvPr id="1191" name="Google Shape;1191;p98">
            <a:hlinkClick r:id="rId4"/>
          </p:cNvPr>
          <p:cNvSpPr txBox="1"/>
          <p:nvPr/>
        </p:nvSpPr>
        <p:spPr>
          <a:xfrm>
            <a:off x="1419661" y="5995452"/>
            <a:ext cx="93526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https://docs.dapr.io/developing-applications/building-blocks/actors/</a:t>
            </a:r>
            <a:endParaRPr lang="en-US" sz="1800" b="0" i="0" u="none" strike="noStrike" cap="none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AA03-6C5D-26CC-2EB9-DC4EC63E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6;p50">
            <a:extLst>
              <a:ext uri="{FF2B5EF4-FFF2-40B4-BE49-F238E27FC236}">
                <a16:creationId xmlns:a16="http://schemas.microsoft.com/office/drawing/2014/main" id="{B1AE344A-E490-6788-0301-9E0525DD24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4490" y="206237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189D906-968E-3069-7697-93907A31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4" y="214127"/>
            <a:ext cx="11820099" cy="924588"/>
          </a:xfrm>
        </p:spPr>
        <p:txBody>
          <a:bodyPr/>
          <a:lstStyle/>
          <a:p>
            <a:r>
              <a:rPr lang="en-US" dirty="0"/>
              <a:t>Actors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925BC-A51F-4ED7-8AEC-DF303DF8B5A5}"/>
              </a:ext>
            </a:extLst>
          </p:cNvPr>
          <p:cNvSpPr txBox="1"/>
          <p:nvPr/>
        </p:nvSpPr>
        <p:spPr>
          <a:xfrm>
            <a:off x="5560994" y="1948819"/>
            <a:ext cx="6518114" cy="296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the Virtual Actor pattern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State is persisted in a configurable state store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turn-based access in concurrent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Built-in actor distribution and fail-over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Schedule period work using timers &amp; reminders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Author actors in C#, Java, JavaScript, Python and Go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 the Actors API with any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37EA7-6144-2355-0475-0DBFD3D9C847}"/>
              </a:ext>
            </a:extLst>
          </p:cNvPr>
          <p:cNvSpPr txBox="1"/>
          <p:nvPr/>
        </p:nvSpPr>
        <p:spPr>
          <a:xfrm>
            <a:off x="422770" y="3434244"/>
            <a:ext cx="4663440" cy="143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</a:rPr>
              <a:t>The Actors API allows to write concurrent applications using the actor model.</a:t>
            </a:r>
            <a:endParaRPr lang="en-NL" sz="2000" b="1" dirty="0">
              <a:solidFill>
                <a:schemeClr val="accent2"/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06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4D9EC130-B86F-9C97-45B4-858D7E99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7299305-102D-DD4B-4F98-E6F909B76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BA3DB204-DD6B-2AB0-995A-29CDBCF07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Virtual Actor Model</a:t>
            </a:r>
            <a:endParaRPr dirty="0"/>
          </a:p>
        </p:txBody>
      </p:sp>
      <p:sp>
        <p:nvSpPr>
          <p:cNvPr id="21" name="Google Shape;270;p37">
            <a:extLst>
              <a:ext uri="{FF2B5EF4-FFF2-40B4-BE49-F238E27FC236}">
                <a16:creationId xmlns:a16="http://schemas.microsoft.com/office/drawing/2014/main" id="{E0FC1AD7-B303-5501-74E8-E6905069B0FC}"/>
              </a:ext>
            </a:extLst>
          </p:cNvPr>
          <p:cNvSpPr txBox="1"/>
          <p:nvPr/>
        </p:nvSpPr>
        <p:spPr>
          <a:xfrm>
            <a:off x="1075178" y="2644190"/>
            <a:ext cx="1006324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Actor lifetime is not tied to their in-memory representation. 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200" b="0" i="0" u="none" strike="noStrike" cap="none" dirty="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need to explicitly create or destroy an actor.</a:t>
            </a:r>
            <a:endParaRPr sz="3200" b="0" i="0" u="none" strike="noStrike" cap="none" dirty="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2140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B17F93E-6F78-EC6A-A219-D104465F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E1F3B9BF-3E2A-03C1-0CAB-DBF046FCB1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643C4DAF-0B86-ACCC-ADC3-B42B5F0AB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 placement</a:t>
            </a:r>
            <a:endParaRPr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12E110B-7F29-E7D9-29C8-5D026D9101D5}"/>
              </a:ext>
            </a:extLst>
          </p:cNvPr>
          <p:cNvGraphicFramePr>
            <a:graphicFrameLocks noGrp="1"/>
          </p:cNvGraphicFramePr>
          <p:nvPr/>
        </p:nvGraphicFramePr>
        <p:xfrm>
          <a:off x="2611540" y="4710156"/>
          <a:ext cx="2091969" cy="115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9304">
                  <a:extLst>
                    <a:ext uri="{9D8B030D-6E8A-4147-A177-3AD203B41FA5}">
                      <a16:colId xmlns:a16="http://schemas.microsoft.com/office/drawing/2014/main" val="2877901858"/>
                    </a:ext>
                  </a:extLst>
                </a:gridCol>
                <a:gridCol w="1132665">
                  <a:extLst>
                    <a:ext uri="{9D8B030D-6E8A-4147-A177-3AD203B41FA5}">
                      <a16:colId xmlns:a16="http://schemas.microsoft.com/office/drawing/2014/main" val="1956813874"/>
                    </a:ext>
                  </a:extLst>
                </a:gridCol>
              </a:tblGrid>
              <a:tr h="2739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Actor Type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Dapr Instances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21246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MyActor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8197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nsolas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OtherActor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 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88888"/>
                  </a:ext>
                </a:extLst>
              </a:tr>
            </a:tbl>
          </a:graphicData>
        </a:graphic>
      </p:graphicFrame>
      <p:grpSp>
        <p:nvGrpSpPr>
          <p:cNvPr id="3" name="Google Shape;1802;p4">
            <a:extLst>
              <a:ext uri="{FF2B5EF4-FFF2-40B4-BE49-F238E27FC236}">
                <a16:creationId xmlns:a16="http://schemas.microsoft.com/office/drawing/2014/main" id="{A603840B-9EAA-A590-8920-0F2F5C4B8D40}"/>
              </a:ext>
            </a:extLst>
          </p:cNvPr>
          <p:cNvGrpSpPr/>
          <p:nvPr/>
        </p:nvGrpSpPr>
        <p:grpSpPr>
          <a:xfrm>
            <a:off x="1414748" y="1678999"/>
            <a:ext cx="1815770" cy="1890000"/>
            <a:chOff x="1183411" y="1647687"/>
            <a:chExt cx="1815770" cy="1890000"/>
          </a:xfrm>
        </p:grpSpPr>
        <p:pic>
          <p:nvPicPr>
            <p:cNvPr id="4" name="Google Shape;1803;p4">
              <a:extLst>
                <a:ext uri="{FF2B5EF4-FFF2-40B4-BE49-F238E27FC236}">
                  <a16:creationId xmlns:a16="http://schemas.microsoft.com/office/drawing/2014/main" id="{9E10581F-20FA-5357-69CD-0F53E1E4E4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3411" y="1647687"/>
              <a:ext cx="181577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804;p4">
              <a:extLst>
                <a:ext uri="{FF2B5EF4-FFF2-40B4-BE49-F238E27FC236}">
                  <a16:creationId xmlns:a16="http://schemas.microsoft.com/office/drawing/2014/main" id="{9A1247A5-1B3C-E242-E5C3-3DF06CCCECFD}"/>
                </a:ext>
              </a:extLst>
            </p:cNvPr>
            <p:cNvSpPr txBox="1"/>
            <p:nvPr/>
          </p:nvSpPr>
          <p:spPr>
            <a:xfrm>
              <a:off x="1311416" y="2185650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" name="Google Shape;1837;p5">
            <a:extLst>
              <a:ext uri="{FF2B5EF4-FFF2-40B4-BE49-F238E27FC236}">
                <a16:creationId xmlns:a16="http://schemas.microsoft.com/office/drawing/2014/main" id="{0709EBAE-18A3-1C4A-DF46-98CA86E35D35}"/>
              </a:ext>
            </a:extLst>
          </p:cNvPr>
          <p:cNvGrpSpPr/>
          <p:nvPr/>
        </p:nvGrpSpPr>
        <p:grpSpPr>
          <a:xfrm>
            <a:off x="7890366" y="1678999"/>
            <a:ext cx="1855000" cy="1890000"/>
            <a:chOff x="5005426" y="1539000"/>
            <a:chExt cx="1855000" cy="1890000"/>
          </a:xfrm>
        </p:grpSpPr>
        <p:pic>
          <p:nvPicPr>
            <p:cNvPr id="13" name="Google Shape;1838;p5">
              <a:extLst>
                <a:ext uri="{FF2B5EF4-FFF2-40B4-BE49-F238E27FC236}">
                  <a16:creationId xmlns:a16="http://schemas.microsoft.com/office/drawing/2014/main" id="{1414C36A-9709-1E22-F5B7-08885F0D227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9;p5">
              <a:extLst>
                <a:ext uri="{FF2B5EF4-FFF2-40B4-BE49-F238E27FC236}">
                  <a16:creationId xmlns:a16="http://schemas.microsoft.com/office/drawing/2014/main" id="{D5000BD1-78BD-AFEA-ACBE-23D03103D72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1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DCC924-3412-2768-9427-12F832B9DA00}"/>
              </a:ext>
            </a:extLst>
          </p:cNvPr>
          <p:cNvGrpSpPr/>
          <p:nvPr/>
        </p:nvGrpSpPr>
        <p:grpSpPr>
          <a:xfrm>
            <a:off x="9907865" y="1794262"/>
            <a:ext cx="1090905" cy="821267"/>
            <a:chOff x="4110463" y="1307904"/>
            <a:chExt cx="1090905" cy="821267"/>
          </a:xfrm>
        </p:grpSpPr>
        <p:pic>
          <p:nvPicPr>
            <p:cNvPr id="23" name="Google Shape;2104;p74">
              <a:extLst>
                <a:ext uri="{FF2B5EF4-FFF2-40B4-BE49-F238E27FC236}">
                  <a16:creationId xmlns:a16="http://schemas.microsoft.com/office/drawing/2014/main" id="{9024E289-727A-8549-8040-2B3E21222F5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90;p89">
              <a:extLst>
                <a:ext uri="{FF2B5EF4-FFF2-40B4-BE49-F238E27FC236}">
                  <a16:creationId xmlns:a16="http://schemas.microsoft.com/office/drawing/2014/main" id="{AD73A138-8501-F1BB-1373-4B72BF9D326D}"/>
                </a:ext>
              </a:extLst>
            </p:cNvPr>
            <p:cNvSpPr txBox="1"/>
            <p:nvPr/>
          </p:nvSpPr>
          <p:spPr>
            <a:xfrm>
              <a:off x="4110463" y="1852212"/>
              <a:ext cx="109090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F2BA6A-7064-C183-DA76-CCA86A5E3AD6}"/>
              </a:ext>
            </a:extLst>
          </p:cNvPr>
          <p:cNvGrpSpPr/>
          <p:nvPr/>
        </p:nvGrpSpPr>
        <p:grpSpPr>
          <a:xfrm>
            <a:off x="4831453" y="3527452"/>
            <a:ext cx="1440000" cy="2034183"/>
            <a:chOff x="5375625" y="3103709"/>
            <a:chExt cx="1440000" cy="2034183"/>
          </a:xfrm>
        </p:grpSpPr>
        <p:pic>
          <p:nvPicPr>
            <p:cNvPr id="25" name="Google Shape;2017;p13">
              <a:extLst>
                <a:ext uri="{FF2B5EF4-FFF2-40B4-BE49-F238E27FC236}">
                  <a16:creationId xmlns:a16="http://schemas.microsoft.com/office/drawing/2014/main" id="{D50498D5-96DB-40DA-BB57-55293D0804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5625" y="310370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90;p89">
              <a:extLst>
                <a:ext uri="{FF2B5EF4-FFF2-40B4-BE49-F238E27FC236}">
                  <a16:creationId xmlns:a16="http://schemas.microsoft.com/office/drawing/2014/main" id="{C79FF595-2685-B7D5-7327-B1FC60D19BF3}"/>
                </a:ext>
              </a:extLst>
            </p:cNvPr>
            <p:cNvSpPr txBox="1"/>
            <p:nvPr/>
          </p:nvSpPr>
          <p:spPr>
            <a:xfrm>
              <a:off x="5456850" y="4614712"/>
              <a:ext cx="129990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Placement Service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5" name="Google Shape;1165;p96">
            <a:extLst>
              <a:ext uri="{FF2B5EF4-FFF2-40B4-BE49-F238E27FC236}">
                <a16:creationId xmlns:a16="http://schemas.microsoft.com/office/drawing/2014/main" id="{A8EEEE20-2DA1-BBB4-3FA6-A855E79D9E9A}"/>
              </a:ext>
            </a:extLst>
          </p:cNvPr>
          <p:cNvSpPr txBox="1"/>
          <p:nvPr/>
        </p:nvSpPr>
        <p:spPr>
          <a:xfrm>
            <a:off x="2869603" y="2180344"/>
            <a:ext cx="47043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actors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MyActor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update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7" name="Google Shape;1837;p5">
            <a:extLst>
              <a:ext uri="{FF2B5EF4-FFF2-40B4-BE49-F238E27FC236}">
                <a16:creationId xmlns:a16="http://schemas.microsoft.com/office/drawing/2014/main" id="{BFB1AEDA-938E-FDA5-FCB6-2126B208F84A}"/>
              </a:ext>
            </a:extLst>
          </p:cNvPr>
          <p:cNvGrpSpPr/>
          <p:nvPr/>
        </p:nvGrpSpPr>
        <p:grpSpPr>
          <a:xfrm>
            <a:off x="7890366" y="4466610"/>
            <a:ext cx="1855000" cy="1890000"/>
            <a:chOff x="5005426" y="1539000"/>
            <a:chExt cx="1855000" cy="1890000"/>
          </a:xfrm>
        </p:grpSpPr>
        <p:pic>
          <p:nvPicPr>
            <p:cNvPr id="51" name="Google Shape;1838;p5">
              <a:extLst>
                <a:ext uri="{FF2B5EF4-FFF2-40B4-BE49-F238E27FC236}">
                  <a16:creationId xmlns:a16="http://schemas.microsoft.com/office/drawing/2014/main" id="{6903A781-D528-E722-E709-339B2CB7CD3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839;p5">
              <a:extLst>
                <a:ext uri="{FF2B5EF4-FFF2-40B4-BE49-F238E27FC236}">
                  <a16:creationId xmlns:a16="http://schemas.microsoft.com/office/drawing/2014/main" id="{6F2DD7F9-0D35-D7FE-96F8-4E70AA66BDC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2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048FB9-1E30-DD22-B554-3F7A1E736B83}"/>
              </a:ext>
            </a:extLst>
          </p:cNvPr>
          <p:cNvGrpSpPr/>
          <p:nvPr/>
        </p:nvGrpSpPr>
        <p:grpSpPr>
          <a:xfrm>
            <a:off x="9899452" y="2811754"/>
            <a:ext cx="1098446" cy="821267"/>
            <a:chOff x="10821510" y="2708041"/>
            <a:chExt cx="1098446" cy="821267"/>
          </a:xfrm>
        </p:grpSpPr>
        <p:pic>
          <p:nvPicPr>
            <p:cNvPr id="53" name="Google Shape;2104;p74">
              <a:extLst>
                <a:ext uri="{FF2B5EF4-FFF2-40B4-BE49-F238E27FC236}">
                  <a16:creationId xmlns:a16="http://schemas.microsoft.com/office/drawing/2014/main" id="{A936EE5E-6BD7-EABF-3704-51C7B3C5AAF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090;p89">
              <a:extLst>
                <a:ext uri="{FF2B5EF4-FFF2-40B4-BE49-F238E27FC236}">
                  <a16:creationId xmlns:a16="http://schemas.microsoft.com/office/drawing/2014/main" id="{166F35CD-741E-5EAB-D9CF-0666309141FA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B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2B5FF648-DCCB-EBBA-1725-F8770FAF9CE7}"/>
              </a:ext>
            </a:extLst>
          </p:cNvPr>
          <p:cNvGrpSpPr/>
          <p:nvPr/>
        </p:nvGrpSpPr>
        <p:grpSpPr>
          <a:xfrm>
            <a:off x="7573917" y="1280095"/>
            <a:ext cx="3550548" cy="2481503"/>
            <a:chOff x="8118089" y="1280095"/>
            <a:chExt cx="3550548" cy="248150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F1EA2F4-6289-E713-102B-09355F34A7F0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61" name="Google Shape;463;p43">
              <a:extLst>
                <a:ext uri="{FF2B5EF4-FFF2-40B4-BE49-F238E27FC236}">
                  <a16:creationId xmlns:a16="http://schemas.microsoft.com/office/drawing/2014/main" id="{8628C980-DEF4-9354-7E36-D2BD4F168C08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63" name="Google Shape;1017;p69">
              <a:extLst>
                <a:ext uri="{FF2B5EF4-FFF2-40B4-BE49-F238E27FC236}">
                  <a16:creationId xmlns:a16="http://schemas.microsoft.com/office/drawing/2014/main" id="{0BF2F876-9951-7CE5-F5B0-A20CDB35A96E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1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10A0DE5F-004A-3784-30AF-B24AEFE48E2A}"/>
              </a:ext>
            </a:extLst>
          </p:cNvPr>
          <p:cNvGrpSpPr/>
          <p:nvPr/>
        </p:nvGrpSpPr>
        <p:grpSpPr>
          <a:xfrm>
            <a:off x="7573917" y="4100589"/>
            <a:ext cx="3550548" cy="2481503"/>
            <a:chOff x="8118089" y="1280095"/>
            <a:chExt cx="3550548" cy="2481503"/>
          </a:xfrm>
        </p:grpSpPr>
        <p:sp>
          <p:nvSpPr>
            <p:cNvPr id="1154" name="Rectangle: Rounded Corners 1153">
              <a:extLst>
                <a:ext uri="{FF2B5EF4-FFF2-40B4-BE49-F238E27FC236}">
                  <a16:creationId xmlns:a16="http://schemas.microsoft.com/office/drawing/2014/main" id="{82B8191A-7B52-C638-E8B8-98D1FE2D55E9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1155" name="Google Shape;463;p43">
              <a:extLst>
                <a:ext uri="{FF2B5EF4-FFF2-40B4-BE49-F238E27FC236}">
                  <a16:creationId xmlns:a16="http://schemas.microsoft.com/office/drawing/2014/main" id="{FD8E8B02-BE83-C719-8975-11CD8E0A6903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156" name="Google Shape;1017;p69">
              <a:extLst>
                <a:ext uri="{FF2B5EF4-FFF2-40B4-BE49-F238E27FC236}">
                  <a16:creationId xmlns:a16="http://schemas.microsoft.com/office/drawing/2014/main" id="{77F8637A-B9EC-2B76-6327-01A0E0898E2B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2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279BE53F-D710-B042-10DD-6E10DEA8D791}"/>
              </a:ext>
            </a:extLst>
          </p:cNvPr>
          <p:cNvGrpSpPr/>
          <p:nvPr/>
        </p:nvGrpSpPr>
        <p:grpSpPr>
          <a:xfrm>
            <a:off x="9873788" y="4612433"/>
            <a:ext cx="1149774" cy="819931"/>
            <a:chOff x="4076386" y="1307904"/>
            <a:chExt cx="1149774" cy="819931"/>
          </a:xfrm>
        </p:grpSpPr>
        <p:pic>
          <p:nvPicPr>
            <p:cNvPr id="1158" name="Google Shape;2104;p74">
              <a:extLst>
                <a:ext uri="{FF2B5EF4-FFF2-40B4-BE49-F238E27FC236}">
                  <a16:creationId xmlns:a16="http://schemas.microsoft.com/office/drawing/2014/main" id="{393339DB-6E02-976D-0450-3EB9E636C1C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090;p89">
              <a:extLst>
                <a:ext uri="{FF2B5EF4-FFF2-40B4-BE49-F238E27FC236}">
                  <a16:creationId xmlns:a16="http://schemas.microsoft.com/office/drawing/2014/main" id="{64FE5E1B-620C-1288-8702-35C8E9ACF260}"/>
                </a:ext>
              </a:extLst>
            </p:cNvPr>
            <p:cNvSpPr txBox="1"/>
            <p:nvPr/>
          </p:nvSpPr>
          <p:spPr>
            <a:xfrm>
              <a:off x="4076386" y="1850876"/>
              <a:ext cx="114977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C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050FC7EE-01AE-4B53-74A4-4379B988C4DC}"/>
              </a:ext>
            </a:extLst>
          </p:cNvPr>
          <p:cNvGrpSpPr/>
          <p:nvPr/>
        </p:nvGrpSpPr>
        <p:grpSpPr>
          <a:xfrm>
            <a:off x="9793594" y="5629925"/>
            <a:ext cx="1280215" cy="813059"/>
            <a:chOff x="10715652" y="2708041"/>
            <a:chExt cx="1280215" cy="813059"/>
          </a:xfrm>
        </p:grpSpPr>
        <p:pic>
          <p:nvPicPr>
            <p:cNvPr id="1161" name="Google Shape;2104;p74">
              <a:extLst>
                <a:ext uri="{FF2B5EF4-FFF2-40B4-BE49-F238E27FC236}">
                  <a16:creationId xmlns:a16="http://schemas.microsoft.com/office/drawing/2014/main" id="{2DAEE14B-8987-B2F1-0AB6-AC160CF8DAC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090;p89">
              <a:extLst>
                <a:ext uri="{FF2B5EF4-FFF2-40B4-BE49-F238E27FC236}">
                  <a16:creationId xmlns:a16="http://schemas.microsoft.com/office/drawing/2014/main" id="{21323012-962A-5DD1-CE44-C60B0C0D7E46}"/>
                </a:ext>
              </a:extLst>
            </p:cNvPr>
            <p:cNvSpPr txBox="1"/>
            <p:nvPr/>
          </p:nvSpPr>
          <p:spPr>
            <a:xfrm>
              <a:off x="10715652" y="3244141"/>
              <a:ext cx="128021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OtherActor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0873268C-16DA-2B2D-66AF-B6C677BCA0E7}"/>
              </a:ext>
            </a:extLst>
          </p:cNvPr>
          <p:cNvGrpSpPr/>
          <p:nvPr/>
        </p:nvGrpSpPr>
        <p:grpSpPr>
          <a:xfrm>
            <a:off x="6212584" y="3305235"/>
            <a:ext cx="1690487" cy="2220144"/>
            <a:chOff x="6212584" y="3305235"/>
            <a:chExt cx="1690487" cy="2220144"/>
          </a:xfrm>
        </p:grpSpPr>
        <p:cxnSp>
          <p:nvCxnSpPr>
            <p:cNvPr id="42" name="Google Shape;1069;p88">
              <a:extLst>
                <a:ext uri="{FF2B5EF4-FFF2-40B4-BE49-F238E27FC236}">
                  <a16:creationId xmlns:a16="http://schemas.microsoft.com/office/drawing/2014/main" id="{5A8E90B6-3ECE-0153-3B88-72E4A5A74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024" y="3330548"/>
              <a:ext cx="1640342" cy="54259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57" name="Google Shape;1069;p88">
              <a:extLst>
                <a:ext uri="{FF2B5EF4-FFF2-40B4-BE49-F238E27FC236}">
                  <a16:creationId xmlns:a16="http://schemas.microsoft.com/office/drawing/2014/main" id="{ED66A083-D055-DB87-6E3F-611691350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2584" y="4638907"/>
              <a:ext cx="1690487" cy="88647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2" name="Google Shape;1090;p89">
              <a:extLst>
                <a:ext uri="{FF2B5EF4-FFF2-40B4-BE49-F238E27FC236}">
                  <a16:creationId xmlns:a16="http://schemas.microsoft.com/office/drawing/2014/main" id="{A2272403-15B3-DAB9-B16F-8F3C4ECE043C}"/>
                </a:ext>
              </a:extLst>
            </p:cNvPr>
            <p:cNvSpPr txBox="1"/>
            <p:nvPr/>
          </p:nvSpPr>
          <p:spPr>
            <a:xfrm>
              <a:off x="6607395" y="330523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73" name="Google Shape;1090;p89">
              <a:extLst>
                <a:ext uri="{FF2B5EF4-FFF2-40B4-BE49-F238E27FC236}">
                  <a16:creationId xmlns:a16="http://schemas.microsoft.com/office/drawing/2014/main" id="{E2C504C9-F40C-0BAB-9488-DAFB92CA7C51}"/>
                </a:ext>
              </a:extLst>
            </p:cNvPr>
            <p:cNvSpPr txBox="1"/>
            <p:nvPr/>
          </p:nvSpPr>
          <p:spPr>
            <a:xfrm>
              <a:off x="6606815" y="465930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53213078-D89E-E157-05CA-A2C0A48246D9}"/>
              </a:ext>
            </a:extLst>
          </p:cNvPr>
          <p:cNvGrpSpPr/>
          <p:nvPr/>
        </p:nvGrpSpPr>
        <p:grpSpPr>
          <a:xfrm>
            <a:off x="3239242" y="3324884"/>
            <a:ext cx="1631618" cy="573582"/>
            <a:chOff x="3239242" y="3324884"/>
            <a:chExt cx="1631618" cy="573582"/>
          </a:xfrm>
        </p:grpSpPr>
        <p:cxnSp>
          <p:nvCxnSpPr>
            <p:cNvPr id="31" name="Google Shape;1069;p88">
              <a:extLst>
                <a:ext uri="{FF2B5EF4-FFF2-40B4-BE49-F238E27FC236}">
                  <a16:creationId xmlns:a16="http://schemas.microsoft.com/office/drawing/2014/main" id="{E9A1A692-B19E-F764-8253-400539F81B88}"/>
                </a:ext>
              </a:extLst>
            </p:cNvPr>
            <p:cNvCxnSpPr>
              <a:cxnSpLocks/>
            </p:cNvCxnSpPr>
            <p:nvPr/>
          </p:nvCxnSpPr>
          <p:spPr>
            <a:xfrm>
              <a:off x="3239242" y="3330548"/>
              <a:ext cx="1631618" cy="5679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4" name="Google Shape;1090;p89">
              <a:extLst>
                <a:ext uri="{FF2B5EF4-FFF2-40B4-BE49-F238E27FC236}">
                  <a16:creationId xmlns:a16="http://schemas.microsoft.com/office/drawing/2014/main" id="{1C9BDB32-342E-7448-79E6-DD0D7B79DFC7}"/>
                </a:ext>
              </a:extLst>
            </p:cNvPr>
            <p:cNvSpPr txBox="1"/>
            <p:nvPr/>
          </p:nvSpPr>
          <p:spPr>
            <a:xfrm>
              <a:off x="3864931" y="3324884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DC060500-DD3B-C1C1-FBAD-85CBF24287B7}"/>
              </a:ext>
            </a:extLst>
          </p:cNvPr>
          <p:cNvGrpSpPr/>
          <p:nvPr/>
        </p:nvGrpSpPr>
        <p:grpSpPr>
          <a:xfrm>
            <a:off x="3262516" y="2799233"/>
            <a:ext cx="4627850" cy="282521"/>
            <a:chOff x="3262516" y="2799233"/>
            <a:chExt cx="4627850" cy="282521"/>
          </a:xfrm>
        </p:grpSpPr>
        <p:cxnSp>
          <p:nvCxnSpPr>
            <p:cNvPr id="1166" name="Google Shape;1069;p88">
              <a:extLst>
                <a:ext uri="{FF2B5EF4-FFF2-40B4-BE49-F238E27FC236}">
                  <a16:creationId xmlns:a16="http://schemas.microsoft.com/office/drawing/2014/main" id="{EBA24C4C-F83B-46A9-71F2-DB0DF2F07C09}"/>
                </a:ext>
              </a:extLst>
            </p:cNvPr>
            <p:cNvCxnSpPr>
              <a:cxnSpLocks/>
            </p:cNvCxnSpPr>
            <p:nvPr/>
          </p:nvCxnSpPr>
          <p:spPr>
            <a:xfrm>
              <a:off x="3262516" y="3081754"/>
              <a:ext cx="46278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5" name="Google Shape;1090;p89">
              <a:extLst>
                <a:ext uri="{FF2B5EF4-FFF2-40B4-BE49-F238E27FC236}">
                  <a16:creationId xmlns:a16="http://schemas.microsoft.com/office/drawing/2014/main" id="{21B865CC-CA95-7344-EC43-E9A7000A1827}"/>
                </a:ext>
              </a:extLst>
            </p:cNvPr>
            <p:cNvSpPr txBox="1"/>
            <p:nvPr/>
          </p:nvSpPr>
          <p:spPr>
            <a:xfrm>
              <a:off x="5221760" y="2799233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F01BD84-A934-1477-55D8-3EC20C94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46B5685-2894-5912-0A2A-A0627DAF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14582013-6A01-022B-633D-83AE2849E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066731-855E-4982-93BA-468D88DDB840}"/>
              </a:ext>
            </a:extLst>
          </p:cNvPr>
          <p:cNvGrpSpPr/>
          <p:nvPr/>
        </p:nvGrpSpPr>
        <p:grpSpPr>
          <a:xfrm>
            <a:off x="518918" y="1988098"/>
            <a:ext cx="4869737" cy="758778"/>
            <a:chOff x="447549" y="2482261"/>
            <a:chExt cx="4869737" cy="758778"/>
          </a:xfrm>
        </p:grpSpPr>
        <p:sp>
          <p:nvSpPr>
            <p:cNvPr id="3" name="Google Shape;1165;p96">
              <a:extLst>
                <a:ext uri="{FF2B5EF4-FFF2-40B4-BE49-F238E27FC236}">
                  <a16:creationId xmlns:a16="http://schemas.microsoft.com/office/drawing/2014/main" id="{83C81CC5-F81D-7A43-409F-0682B50AEFCC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/method/</a:t>
              </a:r>
              <a:r>
                <a:rPr lang="en-US" sz="1600" b="0" i="0" u="none" strike="noStrike" cap="none" dirty="0">
                  <a:solidFill>
                    <a:schemeClr val="accent3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update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31559-C284-234F-7CC3-FB18B5E669EB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Invoke the </a:t>
              </a:r>
              <a:r>
                <a:rPr lang="en-US" sz="1600" b="1" i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update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method on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8F099-901B-08DA-A77F-E7749D736925}"/>
              </a:ext>
            </a:extLst>
          </p:cNvPr>
          <p:cNvGrpSpPr/>
          <p:nvPr/>
        </p:nvGrpSpPr>
        <p:grpSpPr>
          <a:xfrm>
            <a:off x="518918" y="3136586"/>
            <a:ext cx="4869737" cy="758778"/>
            <a:chOff x="447549" y="2482261"/>
            <a:chExt cx="4869737" cy="758778"/>
          </a:xfrm>
        </p:grpSpPr>
        <p:sp>
          <p:nvSpPr>
            <p:cNvPr id="8" name="Google Shape;1165;p96">
              <a:extLst>
                <a:ext uri="{FF2B5EF4-FFF2-40B4-BE49-F238E27FC236}">
                  <a16:creationId xmlns:a16="http://schemas.microsoft.com/office/drawing/2014/main" id="{3C2FBC0E-3ED5-F72B-5BDD-829E41E5FD7E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748DAD-60CC-71F3-C93B-A02BA141B0DE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Save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56323-AA6F-EB6D-6715-E7FE73274ACA}"/>
              </a:ext>
            </a:extLst>
          </p:cNvPr>
          <p:cNvGrpSpPr/>
          <p:nvPr/>
        </p:nvGrpSpPr>
        <p:grpSpPr>
          <a:xfrm>
            <a:off x="518918" y="4285075"/>
            <a:ext cx="4869737" cy="758778"/>
            <a:chOff x="447549" y="2482261"/>
            <a:chExt cx="4869737" cy="758778"/>
          </a:xfrm>
        </p:grpSpPr>
        <p:sp>
          <p:nvSpPr>
            <p:cNvPr id="12" name="Google Shape;1165;p96">
              <a:extLst>
                <a:ext uri="{FF2B5EF4-FFF2-40B4-BE49-F238E27FC236}">
                  <a16:creationId xmlns:a16="http://schemas.microsoft.com/office/drawing/2014/main" id="{4F08CE2F-AE35-CDF0-215B-7087D1D76748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GET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/state/key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DD0968-FD4F-A8FF-4595-E7EF1C2EF0F5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Get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E937FC-9BC6-8196-1ADA-5630DEC66B48}"/>
              </a:ext>
            </a:extLst>
          </p:cNvPr>
          <p:cNvGrpSpPr/>
          <p:nvPr/>
        </p:nvGrpSpPr>
        <p:grpSpPr>
          <a:xfrm>
            <a:off x="6560825" y="1988098"/>
            <a:ext cx="5007630" cy="758778"/>
            <a:chOff x="447549" y="2482261"/>
            <a:chExt cx="5007630" cy="758778"/>
          </a:xfrm>
        </p:grpSpPr>
        <p:sp>
          <p:nvSpPr>
            <p:cNvPr id="15" name="Google Shape;1165;p96">
              <a:extLst>
                <a:ext uri="{FF2B5EF4-FFF2-40B4-BE49-F238E27FC236}">
                  <a16:creationId xmlns:a16="http://schemas.microsoft.com/office/drawing/2014/main" id="{E4DA5B6D-74F6-BF2D-6C66-1824D56CA954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/reminders/process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EEB6DC-422E-8E15-D760-5F45D16B0C4D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reminder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AC9E0-50CF-ED6C-EA7C-DC19FE2D4F4B}"/>
              </a:ext>
            </a:extLst>
          </p:cNvPr>
          <p:cNvGrpSpPr/>
          <p:nvPr/>
        </p:nvGrpSpPr>
        <p:grpSpPr>
          <a:xfrm>
            <a:off x="6560825" y="3136586"/>
            <a:ext cx="5007630" cy="758778"/>
            <a:chOff x="447549" y="2482261"/>
            <a:chExt cx="5007630" cy="758778"/>
          </a:xfrm>
        </p:grpSpPr>
        <p:sp>
          <p:nvSpPr>
            <p:cNvPr id="18" name="Google Shape;1165;p96">
              <a:extLst>
                <a:ext uri="{FF2B5EF4-FFF2-40B4-BE49-F238E27FC236}">
                  <a16:creationId xmlns:a16="http://schemas.microsoft.com/office/drawing/2014/main" id="{0A4EAB21-B4C8-EA8D-6985-70EE21A10E56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/timer/process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D1443-4881-F713-04CD-09C22B71EDCA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timer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73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3C94DA98-BD42-0FB3-1F62-10EBC569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899F1AC3-781D-EEBA-D6DC-52217B84C9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48" y="5562999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3F95757B-D28F-B0F4-5467-CF7476DBD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 Example from </a:t>
            </a:r>
            <a:r>
              <a:rPr lang="en-US" dirty="0" err="1"/>
              <a:t>Quickstarts</a:t>
            </a:r>
            <a:endParaRPr dirty="0"/>
          </a:p>
        </p:txBody>
      </p:sp>
      <p:grpSp>
        <p:nvGrpSpPr>
          <p:cNvPr id="3" name="Google Shape;1802;p4">
            <a:extLst>
              <a:ext uri="{FF2B5EF4-FFF2-40B4-BE49-F238E27FC236}">
                <a16:creationId xmlns:a16="http://schemas.microsoft.com/office/drawing/2014/main" id="{2CB9E3EF-C437-C9BB-15F3-F46339B505FA}"/>
              </a:ext>
            </a:extLst>
          </p:cNvPr>
          <p:cNvGrpSpPr/>
          <p:nvPr/>
        </p:nvGrpSpPr>
        <p:grpSpPr>
          <a:xfrm>
            <a:off x="1414748" y="1678999"/>
            <a:ext cx="1815770" cy="1890000"/>
            <a:chOff x="1183411" y="1647687"/>
            <a:chExt cx="1815770" cy="1890000"/>
          </a:xfrm>
        </p:grpSpPr>
        <p:pic>
          <p:nvPicPr>
            <p:cNvPr id="4" name="Google Shape;1803;p4">
              <a:extLst>
                <a:ext uri="{FF2B5EF4-FFF2-40B4-BE49-F238E27FC236}">
                  <a16:creationId xmlns:a16="http://schemas.microsoft.com/office/drawing/2014/main" id="{82E13A2D-DD1E-165F-A7EE-5E33DF7A90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3411" y="1647687"/>
              <a:ext cx="181577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804;p4">
              <a:extLst>
                <a:ext uri="{FF2B5EF4-FFF2-40B4-BE49-F238E27FC236}">
                  <a16:creationId xmlns:a16="http://schemas.microsoft.com/office/drawing/2014/main" id="{A076A562-5988-2A28-130F-F922EAF80475}"/>
                </a:ext>
              </a:extLst>
            </p:cNvPr>
            <p:cNvSpPr txBox="1"/>
            <p:nvPr/>
          </p:nvSpPr>
          <p:spPr>
            <a:xfrm>
              <a:off x="1184601" y="2156679"/>
              <a:ext cx="132685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console</a:t>
              </a: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 </a:t>
              </a: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app</a:t>
              </a:r>
              <a:b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</a:b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SmartDevice</a:t>
              </a: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.</a:t>
              </a:r>
              <a:b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</a:b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Client</a:t>
              </a:r>
            </a:p>
          </p:txBody>
        </p:sp>
      </p:grpSp>
      <p:grpSp>
        <p:nvGrpSpPr>
          <p:cNvPr id="12" name="Google Shape;1837;p5">
            <a:extLst>
              <a:ext uri="{FF2B5EF4-FFF2-40B4-BE49-F238E27FC236}">
                <a16:creationId xmlns:a16="http://schemas.microsoft.com/office/drawing/2014/main" id="{8242DEC1-945C-509A-7C15-808098DFAE67}"/>
              </a:ext>
            </a:extLst>
          </p:cNvPr>
          <p:cNvGrpSpPr/>
          <p:nvPr/>
        </p:nvGrpSpPr>
        <p:grpSpPr>
          <a:xfrm>
            <a:off x="6599185" y="1678999"/>
            <a:ext cx="2997233" cy="1890000"/>
            <a:chOff x="3714245" y="1539000"/>
            <a:chExt cx="2997233" cy="1890000"/>
          </a:xfrm>
        </p:grpSpPr>
        <p:pic>
          <p:nvPicPr>
            <p:cNvPr id="13" name="Google Shape;1838;p5">
              <a:extLst>
                <a:ext uri="{FF2B5EF4-FFF2-40B4-BE49-F238E27FC236}">
                  <a16:creationId xmlns:a16="http://schemas.microsoft.com/office/drawing/2014/main" id="{1D98CB58-AE30-492F-0822-63E8D646B26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4245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9;p5">
              <a:extLst>
                <a:ext uri="{FF2B5EF4-FFF2-40B4-BE49-F238E27FC236}">
                  <a16:creationId xmlns:a16="http://schemas.microsoft.com/office/drawing/2014/main" id="{A0F3DD28-E4D8-7DAB-CB77-3CEE74C46CF3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1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48E85E-3F07-51D8-051B-62A4D07B6144}"/>
              </a:ext>
            </a:extLst>
          </p:cNvPr>
          <p:cNvGrpSpPr/>
          <p:nvPr/>
        </p:nvGrpSpPr>
        <p:grpSpPr>
          <a:xfrm>
            <a:off x="9559429" y="1170530"/>
            <a:ext cx="1379272" cy="1236602"/>
            <a:chOff x="4110463" y="1307904"/>
            <a:chExt cx="1090905" cy="1140231"/>
          </a:xfrm>
        </p:grpSpPr>
        <p:pic>
          <p:nvPicPr>
            <p:cNvPr id="23" name="Google Shape;2104;p74">
              <a:extLst>
                <a:ext uri="{FF2B5EF4-FFF2-40B4-BE49-F238E27FC236}">
                  <a16:creationId xmlns:a16="http://schemas.microsoft.com/office/drawing/2014/main" id="{48F0FDE0-F854-6024-4AB6-7749C8E78F5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90;p89">
              <a:extLst>
                <a:ext uri="{FF2B5EF4-FFF2-40B4-BE49-F238E27FC236}">
                  <a16:creationId xmlns:a16="http://schemas.microsoft.com/office/drawing/2014/main" id="{744D9D10-F3E5-D900-6805-00F8D0D6D9C5}"/>
                </a:ext>
              </a:extLst>
            </p:cNvPr>
            <p:cNvSpPr txBox="1"/>
            <p:nvPr/>
          </p:nvSpPr>
          <p:spPr>
            <a:xfrm>
              <a:off x="4110463" y="1852212"/>
              <a:ext cx="1090905" cy="595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de-CH" sz="12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Smoke-</a:t>
              </a:r>
              <a:r>
                <a:rPr lang="de-CH" sz="1200" dirty="0" err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DetectorActor</a:t>
              </a:r>
              <a:endParaRPr lang="de-CH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6CCDD5-BA39-447F-55B3-AC4BFA33F897}"/>
              </a:ext>
            </a:extLst>
          </p:cNvPr>
          <p:cNvGrpSpPr/>
          <p:nvPr/>
        </p:nvGrpSpPr>
        <p:grpSpPr>
          <a:xfrm>
            <a:off x="4831453" y="3527452"/>
            <a:ext cx="1440000" cy="2034183"/>
            <a:chOff x="5375625" y="3103709"/>
            <a:chExt cx="1440000" cy="2034183"/>
          </a:xfrm>
        </p:grpSpPr>
        <p:pic>
          <p:nvPicPr>
            <p:cNvPr id="25" name="Google Shape;2017;p13">
              <a:extLst>
                <a:ext uri="{FF2B5EF4-FFF2-40B4-BE49-F238E27FC236}">
                  <a16:creationId xmlns:a16="http://schemas.microsoft.com/office/drawing/2014/main" id="{EFCFD0D9-A6BC-3E59-11B1-C873CCF3799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5625" y="310370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90;p89">
              <a:extLst>
                <a:ext uri="{FF2B5EF4-FFF2-40B4-BE49-F238E27FC236}">
                  <a16:creationId xmlns:a16="http://schemas.microsoft.com/office/drawing/2014/main" id="{88B28D45-5812-8031-169E-4AE89CB31DDA}"/>
                </a:ext>
              </a:extLst>
            </p:cNvPr>
            <p:cNvSpPr txBox="1"/>
            <p:nvPr/>
          </p:nvSpPr>
          <p:spPr>
            <a:xfrm>
              <a:off x="5456850" y="4614712"/>
              <a:ext cx="129990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Placement Service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52" name="Google Shape;1839;p5">
            <a:extLst>
              <a:ext uri="{FF2B5EF4-FFF2-40B4-BE49-F238E27FC236}">
                <a16:creationId xmlns:a16="http://schemas.microsoft.com/office/drawing/2014/main" id="{EBED3C54-ECDD-0631-CA18-23E4FF62BAEA}"/>
              </a:ext>
            </a:extLst>
          </p:cNvPr>
          <p:cNvSpPr txBox="1"/>
          <p:nvPr/>
        </p:nvSpPr>
        <p:spPr>
          <a:xfrm>
            <a:off x="7150143" y="2084682"/>
            <a:ext cx="114944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Program.cs</a:t>
            </a:r>
            <a:endParaRPr sz="14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8C1BCD-5217-2530-2598-D7D5493C6BA1}"/>
              </a:ext>
            </a:extLst>
          </p:cNvPr>
          <p:cNvGrpSpPr/>
          <p:nvPr/>
        </p:nvGrpSpPr>
        <p:grpSpPr>
          <a:xfrm>
            <a:off x="9614479" y="2466064"/>
            <a:ext cx="1385592" cy="1190598"/>
            <a:chOff x="10821510" y="2708041"/>
            <a:chExt cx="1098446" cy="1190598"/>
          </a:xfrm>
        </p:grpSpPr>
        <p:pic>
          <p:nvPicPr>
            <p:cNvPr id="53" name="Google Shape;2104;p74">
              <a:extLst>
                <a:ext uri="{FF2B5EF4-FFF2-40B4-BE49-F238E27FC236}">
                  <a16:creationId xmlns:a16="http://schemas.microsoft.com/office/drawing/2014/main" id="{95B4BF4F-155C-BD1A-6D14-57FC9B17771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090;p89">
              <a:extLst>
                <a:ext uri="{FF2B5EF4-FFF2-40B4-BE49-F238E27FC236}">
                  <a16:creationId xmlns:a16="http://schemas.microsoft.com/office/drawing/2014/main" id="{6BF59731-431A-4949-B279-05271CEA4631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de-CH" sz="12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Smoke-</a:t>
              </a:r>
              <a:r>
                <a:rPr lang="de-CH" sz="1200" dirty="0" err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DetectorActor</a:t>
              </a:r>
              <a:endParaRPr lang="de-CH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B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AE97A46-DD13-4115-8557-333E5B78F4A8}"/>
              </a:ext>
            </a:extLst>
          </p:cNvPr>
          <p:cNvSpPr/>
          <p:nvPr/>
        </p:nvSpPr>
        <p:spPr>
          <a:xfrm>
            <a:off x="6449159" y="839496"/>
            <a:ext cx="4489542" cy="5124331"/>
          </a:xfrm>
          <a:prstGeom prst="roundRect">
            <a:avLst>
              <a:gd name="adj" fmla="val 10417"/>
            </a:avLst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Space Grotesk" pitchFamily="2" charset="0"/>
            </a:endParaRPr>
          </a:p>
        </p:txBody>
      </p:sp>
      <p:sp>
        <p:nvSpPr>
          <p:cNvPr id="61" name="Google Shape;463;p43">
            <a:extLst>
              <a:ext uri="{FF2B5EF4-FFF2-40B4-BE49-F238E27FC236}">
                <a16:creationId xmlns:a16="http://schemas.microsoft.com/office/drawing/2014/main" id="{9FFE8E28-3990-BDBD-A13E-EDDFB3420DD3}"/>
              </a:ext>
            </a:extLst>
          </p:cNvPr>
          <p:cNvSpPr/>
          <p:nvPr/>
        </p:nvSpPr>
        <p:spPr>
          <a:xfrm>
            <a:off x="9375245" y="631182"/>
            <a:ext cx="1202803" cy="433568"/>
          </a:xfrm>
          <a:prstGeom prst="roundRect">
            <a:avLst>
              <a:gd name="adj" fmla="val 20742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63" name="Google Shape;1017;p69">
            <a:extLst>
              <a:ext uri="{FF2B5EF4-FFF2-40B4-BE49-F238E27FC236}">
                <a16:creationId xmlns:a16="http://schemas.microsoft.com/office/drawing/2014/main" id="{2B962001-CF4F-F6AB-E00E-F956749539E2}"/>
              </a:ext>
            </a:extLst>
          </p:cNvPr>
          <p:cNvSpPr txBox="1"/>
          <p:nvPr/>
        </p:nvSpPr>
        <p:spPr>
          <a:xfrm>
            <a:off x="9375245" y="677369"/>
            <a:ext cx="1057277" cy="44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docker / local program</a:t>
            </a:r>
            <a:endParaRPr sz="1050" i="0" strike="noStrike" cap="none" dirty="0">
              <a:solidFill>
                <a:srgbClr val="121C2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42" name="Google Shape;1069;p88">
            <a:extLst>
              <a:ext uri="{FF2B5EF4-FFF2-40B4-BE49-F238E27FC236}">
                <a16:creationId xmlns:a16="http://schemas.microsoft.com/office/drawing/2014/main" id="{E8899E14-CD53-D622-6696-A036648BD055}"/>
              </a:ext>
            </a:extLst>
          </p:cNvPr>
          <p:cNvCxnSpPr>
            <a:cxnSpLocks/>
          </p:cNvCxnSpPr>
          <p:nvPr/>
        </p:nvCxnSpPr>
        <p:spPr>
          <a:xfrm flipH="1">
            <a:off x="6224975" y="3550230"/>
            <a:ext cx="542830" cy="48828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172" name="Google Shape;1090;p89">
            <a:extLst>
              <a:ext uri="{FF2B5EF4-FFF2-40B4-BE49-F238E27FC236}">
                <a16:creationId xmlns:a16="http://schemas.microsoft.com/office/drawing/2014/main" id="{8AB04239-DFF5-66AD-EBB9-6571FCF497C0}"/>
              </a:ext>
            </a:extLst>
          </p:cNvPr>
          <p:cNvSpPr txBox="1"/>
          <p:nvPr/>
        </p:nvSpPr>
        <p:spPr>
          <a:xfrm>
            <a:off x="6343237" y="3527451"/>
            <a:ext cx="12234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rPr>
              <a:t>register</a:t>
            </a:r>
            <a:endParaRPr sz="1200" b="1" i="0" u="none" strike="noStrike" cap="none" dirty="0">
              <a:solidFill>
                <a:srgbClr val="121C2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22B74E24-B03C-1481-56AE-96AA41A4BF7E}"/>
              </a:ext>
            </a:extLst>
          </p:cNvPr>
          <p:cNvGrpSpPr/>
          <p:nvPr/>
        </p:nvGrpSpPr>
        <p:grpSpPr>
          <a:xfrm>
            <a:off x="3239242" y="3324884"/>
            <a:ext cx="1631618" cy="573582"/>
            <a:chOff x="3239242" y="3324884"/>
            <a:chExt cx="1631618" cy="573582"/>
          </a:xfrm>
        </p:grpSpPr>
        <p:cxnSp>
          <p:nvCxnSpPr>
            <p:cNvPr id="31" name="Google Shape;1069;p88">
              <a:extLst>
                <a:ext uri="{FF2B5EF4-FFF2-40B4-BE49-F238E27FC236}">
                  <a16:creationId xmlns:a16="http://schemas.microsoft.com/office/drawing/2014/main" id="{F07F7F92-312E-2414-F9BF-FA9E264B7FAE}"/>
                </a:ext>
              </a:extLst>
            </p:cNvPr>
            <p:cNvCxnSpPr>
              <a:cxnSpLocks/>
            </p:cNvCxnSpPr>
            <p:nvPr/>
          </p:nvCxnSpPr>
          <p:spPr>
            <a:xfrm>
              <a:off x="3239242" y="3330548"/>
              <a:ext cx="1631618" cy="5679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4" name="Google Shape;1090;p89">
              <a:extLst>
                <a:ext uri="{FF2B5EF4-FFF2-40B4-BE49-F238E27FC236}">
                  <a16:creationId xmlns:a16="http://schemas.microsoft.com/office/drawing/2014/main" id="{628E4999-0A5B-B14B-4A0D-19DCEAE140E8}"/>
                </a:ext>
              </a:extLst>
            </p:cNvPr>
            <p:cNvSpPr txBox="1"/>
            <p:nvPr/>
          </p:nvSpPr>
          <p:spPr>
            <a:xfrm>
              <a:off x="3864931" y="3324884"/>
              <a:ext cx="83796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register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0623A619-75E9-24FC-F0B2-34E3101E1DB1}"/>
              </a:ext>
            </a:extLst>
          </p:cNvPr>
          <p:cNvGrpSpPr/>
          <p:nvPr/>
        </p:nvGrpSpPr>
        <p:grpSpPr>
          <a:xfrm>
            <a:off x="3262516" y="2799233"/>
            <a:ext cx="3344299" cy="282521"/>
            <a:chOff x="3262516" y="2799233"/>
            <a:chExt cx="4627850" cy="282521"/>
          </a:xfrm>
        </p:grpSpPr>
        <p:cxnSp>
          <p:nvCxnSpPr>
            <p:cNvPr id="1166" name="Google Shape;1069;p88">
              <a:extLst>
                <a:ext uri="{FF2B5EF4-FFF2-40B4-BE49-F238E27FC236}">
                  <a16:creationId xmlns:a16="http://schemas.microsoft.com/office/drawing/2014/main" id="{DD7B3B6C-3770-766D-DA19-2FC66E288B0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516" y="3081754"/>
              <a:ext cx="46278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5" name="Google Shape;1090;p89">
              <a:extLst>
                <a:ext uri="{FF2B5EF4-FFF2-40B4-BE49-F238E27FC236}">
                  <a16:creationId xmlns:a16="http://schemas.microsoft.com/office/drawing/2014/main" id="{87722679-2D5A-B1CC-0361-0F3132618B88}"/>
                </a:ext>
              </a:extLst>
            </p:cNvPr>
            <p:cNvSpPr txBox="1"/>
            <p:nvPr/>
          </p:nvSpPr>
          <p:spPr>
            <a:xfrm>
              <a:off x="5221761" y="2799233"/>
              <a:ext cx="214021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proxies =&gt; instances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1DF1B-7350-63A6-9852-ADB617D596F5}"/>
              </a:ext>
            </a:extLst>
          </p:cNvPr>
          <p:cNvSpPr txBox="1"/>
          <p:nvPr/>
        </p:nvSpPr>
        <p:spPr>
          <a:xfrm>
            <a:off x="7183456" y="1221350"/>
            <a:ext cx="11621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WebApplication</a:t>
            </a:r>
            <a:br>
              <a:rPr lang="de-CH" sz="1400" dirty="0">
                <a:solidFill>
                  <a:srgbClr val="121C29"/>
                </a:solidFill>
                <a:latin typeface="Space Grotesk"/>
                <a:cs typeface="Space Grotesk"/>
              </a:rPr>
            </a:b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as</a:t>
            </a:r>
            <a:r>
              <a:rPr lang="de-CH" sz="1400" dirty="0">
                <a:solidFill>
                  <a:srgbClr val="121C29"/>
                </a:solidFill>
                <a:latin typeface="Space Grotesk"/>
                <a:cs typeface="Space Grotesk"/>
              </a:rPr>
              <a:t> </a:t>
            </a: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DaprHost</a:t>
            </a:r>
            <a:endParaRPr lang="de-CH" sz="1400" dirty="0">
              <a:solidFill>
                <a:srgbClr val="121C29"/>
              </a:solidFill>
              <a:latin typeface="Space Grotesk"/>
              <a:cs typeface="Space Grotes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60E3D-DC34-19AD-2D9B-43A510F96B80}"/>
              </a:ext>
            </a:extLst>
          </p:cNvPr>
          <p:cNvCxnSpPr>
            <a:cxnSpLocks/>
          </p:cNvCxnSpPr>
          <p:nvPr/>
        </p:nvCxnSpPr>
        <p:spPr>
          <a:xfrm flipV="1">
            <a:off x="8421530" y="1750425"/>
            <a:ext cx="1074788" cy="241372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B4DC7-80AD-FE24-9896-5F0DB45DD4E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54185" y="2623999"/>
            <a:ext cx="1160294" cy="219187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808B-2F85-FF11-DE87-A179CBFE3C8B}"/>
              </a:ext>
            </a:extLst>
          </p:cNvPr>
          <p:cNvSpPr txBox="1"/>
          <p:nvPr/>
        </p:nvSpPr>
        <p:spPr>
          <a:xfrm>
            <a:off x="8407004" y="1487614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ISmartDevice</a:t>
            </a:r>
            <a:endParaRPr lang="de-CH" sz="1400" b="0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6A6B37-D7FE-7B8E-BA8A-21E061DD500E}"/>
              </a:ext>
            </a:extLst>
          </p:cNvPr>
          <p:cNvSpPr txBox="1"/>
          <p:nvPr/>
        </p:nvSpPr>
        <p:spPr>
          <a:xfrm>
            <a:off x="8484940" y="2886022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ISmartDevice</a:t>
            </a:r>
            <a:endParaRPr lang="de-CH" sz="14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0201FD-6D42-8382-BA00-A0DAABDE2649}"/>
              </a:ext>
            </a:extLst>
          </p:cNvPr>
          <p:cNvGrpSpPr/>
          <p:nvPr/>
        </p:nvGrpSpPr>
        <p:grpSpPr>
          <a:xfrm>
            <a:off x="9614479" y="4566467"/>
            <a:ext cx="1385592" cy="1067488"/>
            <a:chOff x="10821510" y="2708041"/>
            <a:chExt cx="1098446" cy="1067488"/>
          </a:xfrm>
        </p:grpSpPr>
        <p:pic>
          <p:nvPicPr>
            <p:cNvPr id="28" name="Google Shape;2104;p74">
              <a:extLst>
                <a:ext uri="{FF2B5EF4-FFF2-40B4-BE49-F238E27FC236}">
                  <a16:creationId xmlns:a16="http://schemas.microsoft.com/office/drawing/2014/main" id="{938B5565-256E-73F5-551E-189D21600EB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090;p89">
              <a:extLst>
                <a:ext uri="{FF2B5EF4-FFF2-40B4-BE49-F238E27FC236}">
                  <a16:creationId xmlns:a16="http://schemas.microsoft.com/office/drawing/2014/main" id="{22824EE8-13EF-D222-CE3F-C312B7FCCAAB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CH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sym typeface="Space Grotesk"/>
                </a:rPr>
                <a:t>Controller-Actor</a:t>
              </a:r>
              <a:endParaRPr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sym typeface="Space Grotesk"/>
              </a:endParaRPr>
            </a:p>
          </p:txBody>
        </p:sp>
      </p:grpSp>
      <p:pic>
        <p:nvPicPr>
          <p:cNvPr id="1168" name="Picture 1167">
            <a:extLst>
              <a:ext uri="{FF2B5EF4-FFF2-40B4-BE49-F238E27FC236}">
                <a16:creationId xmlns:a16="http://schemas.microsoft.com/office/drawing/2014/main" id="{B11515E8-6391-DEF5-F56C-CBE74744A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771" y="4799529"/>
            <a:ext cx="2934109" cy="762106"/>
          </a:xfrm>
          <a:prstGeom prst="rect">
            <a:avLst/>
          </a:prstGeom>
        </p:spPr>
      </p:pic>
      <p:cxnSp>
        <p:nvCxnSpPr>
          <p:cNvPr id="1169" name="Straight Connector 1168">
            <a:extLst>
              <a:ext uri="{FF2B5EF4-FFF2-40B4-BE49-F238E27FC236}">
                <a16:creationId xmlns:a16="http://schemas.microsoft.com/office/drawing/2014/main" id="{ACBBC9DB-829C-9DB1-CB17-DE4FD82E8AC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038103" y="3010372"/>
            <a:ext cx="1909704" cy="1826095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9" name="TextBox 1178">
            <a:extLst>
              <a:ext uri="{FF2B5EF4-FFF2-40B4-BE49-F238E27FC236}">
                <a16:creationId xmlns:a16="http://schemas.microsoft.com/office/drawing/2014/main" id="{A60DF1EC-0981-A151-2C42-12A3C462075F}"/>
              </a:ext>
            </a:extLst>
          </p:cNvPr>
          <p:cNvSpPr txBox="1"/>
          <p:nvPr/>
        </p:nvSpPr>
        <p:spPr>
          <a:xfrm>
            <a:off x="373307" y="3675152"/>
            <a:ext cx="331661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200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ISmartDevice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b="1" dirty="0" err="1">
                <a:solidFill>
                  <a:schemeClr val="bg2">
                    <a:lumMod val="75000"/>
                  </a:schemeClr>
                </a:solidFill>
              </a:rPr>
              <a:t>SmokeDetectorActor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A + B</a:t>
            </a:r>
          </a:p>
          <a:p>
            <a:pPr>
              <a:spcAft>
                <a:spcPts val="600"/>
              </a:spcAft>
            </a:pPr>
            <a:r>
              <a:rPr lang="de-CH" sz="1200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IController</a:t>
            </a:r>
            <a:r>
              <a:rPr lang="de-CH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b="1" dirty="0" err="1">
                <a:solidFill>
                  <a:schemeClr val="bg2">
                    <a:lumMod val="75000"/>
                  </a:schemeClr>
                </a:solidFill>
              </a:rPr>
              <a:t>ControllerActor</a:t>
            </a:r>
            <a:endParaRPr lang="de-CH" sz="1200" b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de-CH" sz="1000" dirty="0"/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13143C6D-2D64-87A7-53BF-9ED159FD1ABF}"/>
              </a:ext>
            </a:extLst>
          </p:cNvPr>
          <p:cNvSpPr txBox="1"/>
          <p:nvPr/>
        </p:nvSpPr>
        <p:spPr>
          <a:xfrm>
            <a:off x="9292678" y="4068979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IController</a:t>
            </a:r>
            <a:endParaRPr lang="de-CH" sz="14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188DE-BC53-46FB-649A-932438B9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320290"/>
            <a:ext cx="8064499" cy="3615768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https://github.com/Bern-Hack-Night</a:t>
            </a:r>
            <a:r>
              <a:rPr lang="de-CH" dirty="0"/>
              <a:t>  source, </a:t>
            </a:r>
            <a:r>
              <a:rPr lang="de-CH" dirty="0" err="1"/>
              <a:t>powerpoint</a:t>
            </a:r>
            <a:endParaRPr lang="de-CH" dirty="0"/>
          </a:p>
          <a:p>
            <a:r>
              <a:rPr lang="de-CH" dirty="0">
                <a:hlinkClick r:id="rId3"/>
              </a:rPr>
              <a:t>https://dapr.io/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page</a:t>
            </a:r>
            <a:endParaRPr lang="de-CH" dirty="0"/>
          </a:p>
          <a:p>
            <a:r>
              <a:rPr lang="de-CH" dirty="0">
                <a:hlinkClick r:id="rId4"/>
              </a:rPr>
              <a:t>https://dapr.io/learn/</a:t>
            </a:r>
            <a:r>
              <a:rPr lang="de-CH" dirty="0"/>
              <a:t> online </a:t>
            </a:r>
            <a:r>
              <a:rPr lang="de-CH" dirty="0" err="1"/>
              <a:t>tools</a:t>
            </a:r>
            <a:r>
              <a:rPr lang="de-CH" dirty="0"/>
              <a:t> </a:t>
            </a:r>
          </a:p>
          <a:p>
            <a:r>
              <a:rPr lang="de-CH" dirty="0">
                <a:hlinkClick r:id="rId5"/>
              </a:rPr>
              <a:t>https://docs.dapr.io/getting-started/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endParaRPr lang="de-CH" dirty="0"/>
          </a:p>
          <a:p>
            <a:r>
              <a:rPr lang="de-CH" dirty="0">
                <a:hlinkClick r:id="rId6"/>
              </a:rPr>
              <a:t>https://www.diagrid.io/dapr-university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endParaRPr lang="de-CH" dirty="0"/>
          </a:p>
          <a:p>
            <a:r>
              <a:rPr lang="de-CH" dirty="0">
                <a:hlinkClick r:id="rId7"/>
              </a:rPr>
              <a:t>https://github.com/dapr</a:t>
            </a:r>
            <a:r>
              <a:rPr lang="de-CH" dirty="0"/>
              <a:t> </a:t>
            </a:r>
          </a:p>
          <a:p>
            <a:r>
              <a:rPr lang="de-CH" dirty="0">
                <a:hlinkClick r:id="rId8"/>
              </a:rPr>
              <a:t>https://github.com/dapr/quickstarts.git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686C56-537F-3CDD-A560-E6B7FF7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169750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E01F75B-1D03-3F50-42C3-6DE2A1CD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478D559E-1D48-8A41-DF43-96269972F2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2606CECD-CE19-5A63-8C77-2FC037B1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4CE2-5F35-5740-9DC3-4D2AE8E0326B}"/>
              </a:ext>
            </a:extLst>
          </p:cNvPr>
          <p:cNvSpPr txBox="1"/>
          <p:nvPr/>
        </p:nvSpPr>
        <p:spPr>
          <a:xfrm>
            <a:off x="2643716" y="1856426"/>
            <a:ext cx="6904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DetectSmokeAsync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598E1-7398-B880-CB60-AF8AE67C7A29}"/>
              </a:ext>
            </a:extLst>
          </p:cNvPr>
          <p:cNvSpPr txBox="1"/>
          <p:nvPr/>
        </p:nvSpPr>
        <p:spPr>
          <a:xfrm>
            <a:off x="2643716" y="4462726"/>
            <a:ext cx="704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  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Status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Location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337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34B95FCD-DB28-5223-7FDC-0585E7FF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80BF6EA3-3276-7CB5-91B0-4CB4854AE5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D52FF527-F90B-19B8-CFBB-D310DF4EB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21587-BC13-ED2A-F152-3795E0EAEE17}"/>
              </a:ext>
            </a:extLst>
          </p:cNvPr>
          <p:cNvSpPr txBox="1"/>
          <p:nvPr/>
        </p:nvSpPr>
        <p:spPr>
          <a:xfrm>
            <a:off x="981153" y="1913223"/>
            <a:ext cx="1022969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deviceActorId1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"device1"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a new instance of the data class that will be stored in the 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deviceData1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Location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 Floor"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Status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"Ready"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the local proxy by using the same interface that the service implements.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You need to provide the type and id so the actor can be located. 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If the actor matching this id does not exist, it will be created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ActorProxy</a:t>
            </a:r>
            <a:r>
              <a:rPr lang="en-US" sz="1600" b="1" dirty="0" err="1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deviceActorId1,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SmokeDetectorActor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Now you can use the actor interface to call the actor's methods.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setDataResponse1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SetDataAsync(deviceData1);</a:t>
            </a:r>
          </a:p>
        </p:txBody>
      </p:sp>
    </p:spTree>
    <p:extLst>
      <p:ext uri="{BB962C8B-B14F-4D97-AF65-F5344CB8AC3E}">
        <p14:creationId xmlns:p14="http://schemas.microsoft.com/office/powerpoint/2010/main" val="288127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C573-71F5-7EF2-7498-94CC7FE0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Actor </a:t>
            </a:r>
            <a:r>
              <a:rPr lang="de-CH" dirty="0" err="1"/>
              <a:t>Ressources</a:t>
            </a:r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03363-48ED-940D-96FB-C9A3668127C4}"/>
              </a:ext>
            </a:extLst>
          </p:cNvPr>
          <p:cNvSpPr txBox="1"/>
          <p:nvPr/>
        </p:nvSpPr>
        <p:spPr>
          <a:xfrm>
            <a:off x="1162050" y="1609725"/>
            <a:ext cx="100360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CH" sz="1600" dirty="0"/>
              <a:t>https://adabeat.com/fps/single-process-microservice-architectures-using-dapr-actors-and-f-by-jonas-juselius/</a:t>
            </a:r>
          </a:p>
        </p:txBody>
      </p:sp>
    </p:spTree>
    <p:extLst>
      <p:ext uri="{BB962C8B-B14F-4D97-AF65-F5344CB8AC3E}">
        <p14:creationId xmlns:p14="http://schemas.microsoft.com/office/powerpoint/2010/main" val="181061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Actors Demo</a:t>
            </a:r>
            <a:endParaRPr/>
          </a:p>
        </p:txBody>
      </p:sp>
      <p:sp>
        <p:nvSpPr>
          <p:cNvPr id="1197" name="Google Shape;1197;p99">
            <a:hlinkClick r:id="rId3"/>
          </p:cNvPr>
          <p:cNvSpPr txBox="1"/>
          <p:nvPr/>
        </p:nvSpPr>
        <p:spPr>
          <a:xfrm>
            <a:off x="1419661" y="5995452"/>
            <a:ext cx="93526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https://docs.dapr.io/getting-started/quickstarts/actors-quickstart/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1189;p98">
            <a:extLst>
              <a:ext uri="{FF2B5EF4-FFF2-40B4-BE49-F238E27FC236}">
                <a16:creationId xmlns:a16="http://schemas.microsoft.com/office/drawing/2014/main" id="{3CCBCAD2-83FB-8177-5BB5-68BF02958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EBF33D-6BE3-054C-3FC1-48C44728E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032000"/>
            <a:ext cx="8064499" cy="3904058"/>
          </a:xfrm>
        </p:spPr>
        <p:txBody>
          <a:bodyPr/>
          <a:lstStyle/>
          <a:p>
            <a:r>
              <a:rPr lang="de-CH" dirty="0" err="1"/>
              <a:t>install</a:t>
            </a:r>
            <a:r>
              <a:rPr lang="de-CH" dirty="0"/>
              <a:t> Docker Desktop</a:t>
            </a:r>
          </a:p>
          <a:p>
            <a:r>
              <a:rPr lang="de-CH" dirty="0" err="1"/>
              <a:t>install</a:t>
            </a:r>
            <a:r>
              <a:rPr lang="de-CH" dirty="0"/>
              <a:t> Visual Studio 2022 / </a:t>
            </a:r>
            <a:r>
              <a:rPr lang="de-CH" dirty="0" err="1"/>
              <a:t>IntelliJ</a:t>
            </a:r>
            <a:r>
              <a:rPr lang="de-CH" dirty="0"/>
              <a:t> / Visual Studio Code + Plug Ins</a:t>
            </a:r>
          </a:p>
          <a:p>
            <a:r>
              <a:rPr lang="de-CH" dirty="0"/>
              <a:t>For Dapr Installation follow  </a:t>
            </a:r>
            <a:r>
              <a:rPr lang="de-CH" dirty="0">
                <a:hlinkClick r:id="rId2"/>
              </a:rPr>
              <a:t>https://docs.dapr.io/getting-started/install-dapr-cli/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Hint</a:t>
            </a:r>
            <a:r>
              <a:rPr lang="de-CH" dirty="0"/>
              <a:t>: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docker</a:t>
            </a:r>
            <a:r>
              <a:rPr lang="de-CH" dirty="0"/>
              <a:t> </a:t>
            </a:r>
            <a:r>
              <a:rPr lang="de-CH" dirty="0" err="1"/>
              <a:t>desktop</a:t>
            </a:r>
            <a:r>
              <a:rPr lang="de-CH" dirty="0"/>
              <a:t> </a:t>
            </a:r>
            <a:r>
              <a:rPr lang="de-CH" dirty="0" err="1"/>
              <a:t>before</a:t>
            </a:r>
            <a:endParaRPr lang="de-CH" dirty="0"/>
          </a:p>
          <a:p>
            <a:pPr lvl="1"/>
            <a:r>
              <a:rPr lang="de-CH" dirty="0" err="1"/>
              <a:t>for</a:t>
            </a:r>
            <a:r>
              <a:rPr lang="de-CH" dirty="0"/>
              <a:t> Windows:</a:t>
            </a:r>
          </a:p>
          <a:p>
            <a:pPr lvl="2"/>
            <a:r>
              <a:rPr lang="en-US" dirty="0" err="1"/>
              <a:t>powershell</a:t>
            </a:r>
            <a:r>
              <a:rPr lang="en-US" dirty="0"/>
              <a:t> -Command "</a:t>
            </a:r>
            <a:r>
              <a:rPr lang="en-US" dirty="0" err="1"/>
              <a:t>iwr</a:t>
            </a:r>
            <a:r>
              <a:rPr lang="en-US" dirty="0"/>
              <a:t> -</a:t>
            </a:r>
            <a:r>
              <a:rPr lang="en-US" dirty="0" err="1"/>
              <a:t>useb</a:t>
            </a:r>
            <a:r>
              <a:rPr lang="en-US" dirty="0"/>
              <a:t> https://raw.githubusercontent.com/dapr/cli/master/install/install.ps1 | </a:t>
            </a:r>
            <a:r>
              <a:rPr lang="en-US" dirty="0" err="1"/>
              <a:t>iex</a:t>
            </a:r>
            <a:r>
              <a:rPr lang="en-US" dirty="0"/>
              <a:t>"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–h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</a:t>
            </a:r>
            <a:r>
              <a:rPr lang="de-CH" dirty="0" err="1"/>
              <a:t>init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F42C5A-517D-A686-BD41-FC3B980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Tooling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E1A0-D45C-7C55-1CEC-AF03AFDEA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15999-C583-28B4-2258-363EBC6849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5F2B-5DB9-7829-2E35-F0C973A8A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8B6E1-881D-E374-5E64-38100EB3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15" y="4925225"/>
            <a:ext cx="6201640" cy="1867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747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State of enterprise developers</a:t>
            </a:r>
            <a:endParaRPr/>
          </a:p>
        </p:txBody>
      </p:sp>
      <p:grpSp>
        <p:nvGrpSpPr>
          <p:cNvPr id="229" name="Google Shape;229;p33"/>
          <p:cNvGrpSpPr/>
          <p:nvPr/>
        </p:nvGrpSpPr>
        <p:grpSpPr>
          <a:xfrm>
            <a:off x="1545791" y="2033110"/>
            <a:ext cx="9100417" cy="3329661"/>
            <a:chOff x="1120290" y="1886080"/>
            <a:chExt cx="9100417" cy="3329661"/>
          </a:xfrm>
        </p:grpSpPr>
        <p:sp>
          <p:nvSpPr>
            <p:cNvPr id="230" name="Google Shape;230;p33"/>
            <p:cNvSpPr txBox="1"/>
            <p:nvPr/>
          </p:nvSpPr>
          <p:spPr>
            <a:xfrm>
              <a:off x="1969944" y="1886080"/>
              <a:ext cx="3086551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Must develop resilient, scalable, distributed apps that interact with services.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231" name="Google Shape;231;p33"/>
            <p:cNvSpPr txBox="1"/>
            <p:nvPr/>
          </p:nvSpPr>
          <p:spPr>
            <a:xfrm>
              <a:off x="7135507" y="1886080"/>
              <a:ext cx="30852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Want to focus on writing code, not learning infrastructure.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1969943" y="3892302"/>
              <a:ext cx="308655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Trending toward serverless platforms with simple code to cloud pipelines.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233" name="Google Shape;233;p33"/>
            <p:cNvSpPr txBox="1"/>
            <p:nvPr/>
          </p:nvSpPr>
          <p:spPr>
            <a:xfrm>
              <a:off x="7135507" y="3892301"/>
              <a:ext cx="30852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Use multiple languages and frameworks during development.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pic>
          <p:nvPicPr>
            <p:cNvPr id="234" name="Google Shape;234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99501" y="188608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0290" y="389230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20290" y="188608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99501" y="389230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 is holding back distributed app development?</a:t>
            </a:r>
            <a:endParaRPr/>
          </a:p>
        </p:txBody>
      </p:sp>
      <p:grpSp>
        <p:nvGrpSpPr>
          <p:cNvPr id="243" name="Google Shape;243;p34"/>
          <p:cNvGrpSpPr/>
          <p:nvPr/>
        </p:nvGrpSpPr>
        <p:grpSpPr>
          <a:xfrm>
            <a:off x="3298268" y="1907530"/>
            <a:ext cx="5617070" cy="3845113"/>
            <a:chOff x="3142533" y="1756101"/>
            <a:chExt cx="5617070" cy="3845113"/>
          </a:xfrm>
        </p:grpSpPr>
        <p:grpSp>
          <p:nvGrpSpPr>
            <p:cNvPr id="244" name="Google Shape;244;p34"/>
            <p:cNvGrpSpPr/>
            <p:nvPr/>
          </p:nvGrpSpPr>
          <p:grpSpPr>
            <a:xfrm>
              <a:off x="3142533" y="1756101"/>
              <a:ext cx="4923989" cy="720000"/>
              <a:chOff x="3142533" y="1715332"/>
              <a:chExt cx="4923989" cy="720000"/>
            </a:xfrm>
          </p:grpSpPr>
          <p:sp>
            <p:nvSpPr>
              <p:cNvPr id="245" name="Google Shape;245;p34"/>
              <p:cNvSpPr txBox="1"/>
              <p:nvPr/>
            </p:nvSpPr>
            <p:spPr>
              <a:xfrm>
                <a:off x="4008128" y="1715332"/>
                <a:ext cx="405839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000000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Limited tools and runtimes to build distributed applications.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  <p:pic>
            <p:nvPicPr>
              <p:cNvPr id="246" name="Google Shape;246;p3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2533" y="1715332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7" name="Google Shape;247;p34"/>
            <p:cNvGrpSpPr/>
            <p:nvPr/>
          </p:nvGrpSpPr>
          <p:grpSpPr>
            <a:xfrm>
              <a:off x="3186515" y="4582535"/>
              <a:ext cx="5573088" cy="1018679"/>
              <a:chOff x="6826643" y="2029839"/>
              <a:chExt cx="5573088" cy="1018679"/>
            </a:xfrm>
          </p:grpSpPr>
          <p:sp>
            <p:nvSpPr>
              <p:cNvPr id="248" name="Google Shape;248;p34"/>
              <p:cNvSpPr txBox="1"/>
              <p:nvPr/>
            </p:nvSpPr>
            <p:spPr>
              <a:xfrm>
                <a:off x="7648255" y="2032855"/>
                <a:ext cx="47514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000000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Runtimes only target specific infrastructure platforms with limited portability.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  <p:pic>
            <p:nvPicPr>
              <p:cNvPr id="249" name="Google Shape;249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26643" y="2029839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0" name="Google Shape;250;p34"/>
            <p:cNvGrpSpPr/>
            <p:nvPr/>
          </p:nvGrpSpPr>
          <p:grpSpPr>
            <a:xfrm>
              <a:off x="3142533" y="3023085"/>
              <a:ext cx="5232671" cy="1015663"/>
              <a:chOff x="1558349" y="4004299"/>
              <a:chExt cx="5232671" cy="1015663"/>
            </a:xfrm>
          </p:grpSpPr>
          <p:sp>
            <p:nvSpPr>
              <p:cNvPr id="251" name="Google Shape;251;p34"/>
              <p:cNvSpPr txBox="1"/>
              <p:nvPr/>
            </p:nvSpPr>
            <p:spPr>
              <a:xfrm>
                <a:off x="2423943" y="4004299"/>
                <a:ext cx="4367077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000000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Runtimes have limited language support and tightly controlled feature sets.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  <p:pic>
            <p:nvPicPr>
              <p:cNvPr id="252" name="Google Shape;252;p3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558349" y="4004299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Goals</a:t>
            </a:r>
            <a:endParaRPr/>
          </a:p>
        </p:txBody>
      </p:sp>
      <p:sp>
        <p:nvSpPr>
          <p:cNvPr id="276" name="Google Shape;276;p38"/>
          <p:cNvSpPr txBox="1"/>
          <p:nvPr/>
        </p:nvSpPr>
        <p:spPr>
          <a:xfrm>
            <a:off x="1345393" y="2465197"/>
            <a:ext cx="4345723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Provide an integrated set of APIs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1345392" y="4402687"/>
            <a:ext cx="3503047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Extensible and pluggable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7237182" y="2465197"/>
            <a:ext cx="4039265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Any language or framework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1296901" y="3451855"/>
            <a:ext cx="5040903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Includes best practices &amp; standards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7237183" y="3451855"/>
            <a:ext cx="4697746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Platform agnostic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7237183" y="4402687"/>
            <a:ext cx="4697746" cy="50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Community driven, vendor neutral</a:t>
            </a:r>
            <a:endParaRPr sz="2000" b="0" i="0" u="none" strike="noStrike" cap="non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3893" y="2411138"/>
            <a:ext cx="727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07" y="3443290"/>
            <a:ext cx="727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107" y="2359689"/>
            <a:ext cx="727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7493" y="339922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7493" y="437398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0707" y="4402687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235A0-D11F-17C4-8D78-C82AAB1F4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89D30-B08D-B240-8D62-D263E0DD8F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4DC8-4871-BCCE-158E-785C27A69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7053F-01CF-C43C-43F4-DCC5C75F15A1}"/>
              </a:ext>
            </a:extLst>
          </p:cNvPr>
          <p:cNvSpPr txBox="1"/>
          <p:nvPr/>
        </p:nvSpPr>
        <p:spPr>
          <a:xfrm>
            <a:off x="2205563" y="2605401"/>
            <a:ext cx="7624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First, Dapr will reduce the complexity of the codebase and simplify it [2]. Things like message buses, retry policies, and secure communication between services can be handled by Dapr and therefore don't have to be learned [2] (but to be honest, they should be known anyway). Dapr abstracts the whole thing so that only the APIs have to be learned. [2].</a:t>
            </a:r>
            <a:endParaRPr lang="de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FB59E-0F68-FF46-D2C0-C1DD24887D5B}"/>
              </a:ext>
            </a:extLst>
          </p:cNvPr>
          <p:cNvSpPr txBox="1"/>
          <p:nvPr/>
        </p:nvSpPr>
        <p:spPr>
          <a:xfrm>
            <a:off x="2205563" y="4875226"/>
            <a:ext cx="7624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https://medium.com/codex/whats-dapr-and-how-can-it-help-to-develop-better-microservices-692775f41e2a</a:t>
            </a:r>
          </a:p>
        </p:txBody>
      </p:sp>
      <p:pic>
        <p:nvPicPr>
          <p:cNvPr id="9" name="Google Shape;109;p30">
            <a:extLst>
              <a:ext uri="{FF2B5EF4-FFF2-40B4-BE49-F238E27FC236}">
                <a16:creationId xmlns:a16="http://schemas.microsoft.com/office/drawing/2014/main" id="{71CF91A5-DAB3-AC23-F344-9804EA7C33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0260" y="470088"/>
            <a:ext cx="2030074" cy="203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13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community</a:t>
            </a:r>
            <a:endParaRPr dirty="0"/>
          </a:p>
        </p:txBody>
      </p:sp>
      <p:grpSp>
        <p:nvGrpSpPr>
          <p:cNvPr id="542" name="Google Shape;542;p46"/>
          <p:cNvGrpSpPr/>
          <p:nvPr/>
        </p:nvGrpSpPr>
        <p:grpSpPr>
          <a:xfrm>
            <a:off x="4745775" y="3949786"/>
            <a:ext cx="2887419" cy="2792273"/>
            <a:chOff x="4745775" y="3850726"/>
            <a:chExt cx="2887419" cy="2792273"/>
          </a:xfrm>
        </p:grpSpPr>
        <p:pic>
          <p:nvPicPr>
            <p:cNvPr id="543" name="Google Shape;543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45775" y="385072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46"/>
            <p:cNvSpPr txBox="1"/>
            <p:nvPr/>
          </p:nvSpPr>
          <p:spPr>
            <a:xfrm>
              <a:off x="4978781" y="5283250"/>
              <a:ext cx="20539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Contributors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45" name="Google Shape;545;p46"/>
            <p:cNvSpPr txBox="1"/>
            <p:nvPr/>
          </p:nvSpPr>
          <p:spPr>
            <a:xfrm>
              <a:off x="4978781" y="447248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46" name="Google Shape;546;p46"/>
            <p:cNvGrpSpPr/>
            <p:nvPr/>
          </p:nvGrpSpPr>
          <p:grpSpPr>
            <a:xfrm>
              <a:off x="6512012" y="5521817"/>
              <a:ext cx="1121182" cy="1121182"/>
              <a:chOff x="7093075" y="5503236"/>
              <a:chExt cx="1121182" cy="1121182"/>
            </a:xfrm>
          </p:grpSpPr>
          <p:pic>
            <p:nvPicPr>
              <p:cNvPr id="547" name="Google Shape;547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93075" y="5503236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78041" y="5793827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49" name="Google Shape;549;p46"/>
          <p:cNvGrpSpPr/>
          <p:nvPr/>
        </p:nvGrpSpPr>
        <p:grpSpPr>
          <a:xfrm>
            <a:off x="8156971" y="4323678"/>
            <a:ext cx="2910994" cy="2792273"/>
            <a:chOff x="7449639" y="3949786"/>
            <a:chExt cx="2910994" cy="2792273"/>
          </a:xfrm>
        </p:grpSpPr>
        <p:pic>
          <p:nvPicPr>
            <p:cNvPr id="550" name="Google Shape;550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49639" y="394978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6"/>
            <p:cNvSpPr txBox="1"/>
            <p:nvPr/>
          </p:nvSpPr>
          <p:spPr>
            <a:xfrm>
              <a:off x="7682645" y="521580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Discord members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2" name="Google Shape;552;p46"/>
            <p:cNvSpPr txBox="1"/>
            <p:nvPr/>
          </p:nvSpPr>
          <p:spPr>
            <a:xfrm>
              <a:off x="7682645" y="457154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7k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53" name="Google Shape;553;p46"/>
            <p:cNvGrpSpPr/>
            <p:nvPr/>
          </p:nvGrpSpPr>
          <p:grpSpPr>
            <a:xfrm>
              <a:off x="9239451" y="5620877"/>
              <a:ext cx="1121182" cy="1121182"/>
              <a:chOff x="9239451" y="5441281"/>
              <a:chExt cx="1121182" cy="1121182"/>
            </a:xfrm>
          </p:grpSpPr>
          <p:pic>
            <p:nvPicPr>
              <p:cNvPr id="554" name="Google Shape;554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39451" y="5441281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" name="Google Shape;555;p4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464319" y="5738014"/>
                <a:ext cx="671446" cy="5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6" name="Google Shape;556;p46"/>
          <p:cNvGrpSpPr/>
          <p:nvPr/>
        </p:nvGrpSpPr>
        <p:grpSpPr>
          <a:xfrm>
            <a:off x="642111" y="1132830"/>
            <a:ext cx="2884950" cy="2778236"/>
            <a:chOff x="642111" y="1132830"/>
            <a:chExt cx="2884950" cy="2778236"/>
          </a:xfrm>
        </p:grpSpPr>
        <p:pic>
          <p:nvPicPr>
            <p:cNvPr id="557" name="Google Shape;557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211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46"/>
            <p:cNvSpPr txBox="1"/>
            <p:nvPr/>
          </p:nvSpPr>
          <p:spPr>
            <a:xfrm>
              <a:off x="87511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12/157</a:t>
              </a:r>
              <a:endParaRPr sz="36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9" name="Google Shape;559;p46"/>
            <p:cNvSpPr txBox="1"/>
            <p:nvPr/>
          </p:nvSpPr>
          <p:spPr>
            <a:xfrm>
              <a:off x="875117" y="2397345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Largest CNCF project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0" name="Google Shape;560;p46"/>
            <p:cNvGrpSpPr/>
            <p:nvPr/>
          </p:nvGrpSpPr>
          <p:grpSpPr>
            <a:xfrm>
              <a:off x="2405879" y="2789884"/>
              <a:ext cx="1121182" cy="1121182"/>
              <a:chOff x="2405879" y="2789884"/>
              <a:chExt cx="1121182" cy="1121182"/>
            </a:xfrm>
          </p:grpSpPr>
          <p:pic>
            <p:nvPicPr>
              <p:cNvPr id="561" name="Google Shape;561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05879" y="278988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2" name="Google Shape;562;p46" descr="Logo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 l="4284" r="6070"/>
              <a:stretch/>
            </p:blipFill>
            <p:spPr>
              <a:xfrm>
                <a:off x="2554113" y="3027053"/>
                <a:ext cx="824713" cy="655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3" name="Google Shape;563;p46"/>
          <p:cNvGrpSpPr/>
          <p:nvPr/>
        </p:nvGrpSpPr>
        <p:grpSpPr>
          <a:xfrm>
            <a:off x="6068017" y="1132830"/>
            <a:ext cx="2886089" cy="2780066"/>
            <a:chOff x="6068017" y="1132830"/>
            <a:chExt cx="2886089" cy="2780066"/>
          </a:xfrm>
        </p:grpSpPr>
        <p:pic>
          <p:nvPicPr>
            <p:cNvPr id="564" name="Google Shape;564;p4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68017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6"/>
            <p:cNvSpPr txBox="1"/>
            <p:nvPr/>
          </p:nvSpPr>
          <p:spPr>
            <a:xfrm>
              <a:off x="6301023" y="239283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Docker Hub pulls/month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66" name="Google Shape;566;p46"/>
            <p:cNvSpPr txBox="1"/>
            <p:nvPr/>
          </p:nvSpPr>
          <p:spPr>
            <a:xfrm>
              <a:off x="6301023" y="1738489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700k+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7" name="Google Shape;567;p46"/>
            <p:cNvGrpSpPr/>
            <p:nvPr/>
          </p:nvGrpSpPr>
          <p:grpSpPr>
            <a:xfrm>
              <a:off x="7832924" y="2791714"/>
              <a:ext cx="1121182" cy="1121182"/>
              <a:chOff x="7832924" y="2791714"/>
              <a:chExt cx="1121182" cy="1121182"/>
            </a:xfrm>
          </p:grpSpPr>
          <p:pic>
            <p:nvPicPr>
              <p:cNvPr id="568" name="Google Shape;568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832924" y="279171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46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8060019" y="3073144"/>
                <a:ext cx="711862" cy="5010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0" name="Google Shape;570;p46"/>
          <p:cNvGrpSpPr/>
          <p:nvPr/>
        </p:nvGrpSpPr>
        <p:grpSpPr>
          <a:xfrm>
            <a:off x="3355064" y="1132830"/>
            <a:ext cx="2871603" cy="2771955"/>
            <a:chOff x="3355064" y="1132830"/>
            <a:chExt cx="2871603" cy="2771955"/>
          </a:xfrm>
        </p:grpSpPr>
        <p:pic>
          <p:nvPicPr>
            <p:cNvPr id="571" name="Google Shape;571;p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55064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46"/>
            <p:cNvSpPr txBox="1"/>
            <p:nvPr/>
          </p:nvSpPr>
          <p:spPr>
            <a:xfrm>
              <a:off x="3588070" y="238926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Community components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73" name="Google Shape;573;p46"/>
            <p:cNvSpPr txBox="1"/>
            <p:nvPr/>
          </p:nvSpPr>
          <p:spPr>
            <a:xfrm>
              <a:off x="3588070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120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74" name="Google Shape;574;p46"/>
            <p:cNvGrpSpPr/>
            <p:nvPr/>
          </p:nvGrpSpPr>
          <p:grpSpPr>
            <a:xfrm>
              <a:off x="5105485" y="2783603"/>
              <a:ext cx="1121182" cy="1121182"/>
              <a:chOff x="5105485" y="2783603"/>
              <a:chExt cx="1121182" cy="1121182"/>
            </a:xfrm>
          </p:grpSpPr>
          <p:pic>
            <p:nvPicPr>
              <p:cNvPr id="575" name="Google Shape;575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105485" y="2783603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90451" y="3057550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7" name="Google Shape;577;p46"/>
          <p:cNvGrpSpPr/>
          <p:nvPr/>
        </p:nvGrpSpPr>
        <p:grpSpPr>
          <a:xfrm>
            <a:off x="1970270" y="3946011"/>
            <a:ext cx="2907100" cy="2796048"/>
            <a:chOff x="2018336" y="3949786"/>
            <a:chExt cx="2907100" cy="2796048"/>
          </a:xfrm>
        </p:grpSpPr>
        <p:grpSp>
          <p:nvGrpSpPr>
            <p:cNvPr id="578" name="Google Shape;578;p46"/>
            <p:cNvGrpSpPr/>
            <p:nvPr/>
          </p:nvGrpSpPr>
          <p:grpSpPr>
            <a:xfrm>
              <a:off x="2018336" y="3949786"/>
              <a:ext cx="2907100" cy="2796048"/>
              <a:chOff x="2018336" y="3850726"/>
              <a:chExt cx="2907100" cy="2796048"/>
            </a:xfrm>
          </p:grpSpPr>
          <p:pic>
            <p:nvPicPr>
              <p:cNvPr id="579" name="Google Shape;579;p46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18336" y="3850726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" name="Google Shape;580;p46"/>
              <p:cNvSpPr txBox="1"/>
              <p:nvPr/>
            </p:nvSpPr>
            <p:spPr>
              <a:xfrm>
                <a:off x="2222361" y="4472487"/>
                <a:ext cx="2053988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US" sz="3600" b="1" i="0" u="none" strike="noStrike" cap="none" dirty="0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29k</a:t>
                </a:r>
                <a:endParaRPr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581" name="Google Shape;581;p46"/>
              <p:cNvSpPr txBox="1"/>
              <p:nvPr/>
            </p:nvSpPr>
            <p:spPr>
              <a:xfrm>
                <a:off x="2222361" y="5255239"/>
                <a:ext cx="2053988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GitHub stars</a:t>
                </a:r>
                <a:endParaRPr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pic>
            <p:nvPicPr>
              <p:cNvPr id="582" name="Google Shape;582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04254" y="5525592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3" name="Google Shape;583;p46"/>
            <p:cNvSpPr txBox="1"/>
            <p:nvPr/>
          </p:nvSpPr>
          <p:spPr>
            <a:xfrm>
              <a:off x="3875322" y="5768576"/>
              <a:ext cx="9589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⭐</a:t>
              </a:r>
              <a:endParaRPr sz="4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584" name="Google Shape;584;p46"/>
          <p:cNvGrpSpPr/>
          <p:nvPr/>
        </p:nvGrpSpPr>
        <p:grpSpPr>
          <a:xfrm>
            <a:off x="8780971" y="1132830"/>
            <a:ext cx="2909663" cy="2774310"/>
            <a:chOff x="8780971" y="1132830"/>
            <a:chExt cx="2909663" cy="2774310"/>
          </a:xfrm>
        </p:grpSpPr>
        <p:pic>
          <p:nvPicPr>
            <p:cNvPr id="585" name="Google Shape;585;p4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78097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6"/>
            <p:cNvSpPr txBox="1"/>
            <p:nvPr/>
          </p:nvSpPr>
          <p:spPr>
            <a:xfrm>
              <a:off x="9013977" y="242685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Unique doc views/month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87" name="Google Shape;587;p46"/>
            <p:cNvSpPr txBox="1"/>
            <p:nvPr/>
          </p:nvSpPr>
          <p:spPr>
            <a:xfrm>
              <a:off x="901397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300k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88" name="Google Shape;588;p46"/>
            <p:cNvGrpSpPr/>
            <p:nvPr/>
          </p:nvGrpSpPr>
          <p:grpSpPr>
            <a:xfrm>
              <a:off x="10569452" y="2785958"/>
              <a:ext cx="1121182" cy="1121182"/>
              <a:chOff x="10569452" y="2785958"/>
              <a:chExt cx="1121182" cy="1121182"/>
            </a:xfrm>
          </p:grpSpPr>
          <p:pic>
            <p:nvPicPr>
              <p:cNvPr id="589" name="Google Shape;589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69452" y="2785958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46"/>
              <p:cNvSpPr txBox="1"/>
              <p:nvPr/>
            </p:nvSpPr>
            <p:spPr>
              <a:xfrm>
                <a:off x="10648377" y="2908199"/>
                <a:ext cx="95891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r>
                  <a:rPr lang="en-US" sz="4400" b="0" i="0" u="none" strike="noStrike" cap="none" dirty="0">
                    <a:solidFill>
                      <a:srgbClr val="000000"/>
                    </a:solidFill>
                    <a:latin typeface="Space Grotesk" pitchFamily="2" charset="0"/>
                    <a:cs typeface="Space Grotesk" pitchFamily="2" charset="0"/>
                    <a:sym typeface="Arial"/>
                  </a:rPr>
                  <a:t>📖</a:t>
                </a:r>
                <a:endParaRPr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i8m 2025 Redesign Version 1.0">
  <a:themeElements>
    <a:clrScheme name="ti8m Redesign 2025-1">
      <a:dk1>
        <a:srgbClr val="000000"/>
      </a:dk1>
      <a:lt1>
        <a:srgbClr val="FFFFFF"/>
      </a:lt1>
      <a:dk2>
        <a:srgbClr val="00E6C8"/>
      </a:dk2>
      <a:lt2>
        <a:srgbClr val="0F69FF"/>
      </a:lt2>
      <a:accent1>
        <a:srgbClr val="002650"/>
      </a:accent1>
      <a:accent2>
        <a:srgbClr val="7F9AAE"/>
      </a:accent2>
      <a:accent3>
        <a:srgbClr val="935BA9"/>
      </a:accent3>
      <a:accent4>
        <a:srgbClr val="E6BF7F"/>
      </a:accent4>
      <a:accent5>
        <a:srgbClr val="D8E0E6"/>
      </a:accent5>
      <a:accent6>
        <a:srgbClr val="F08080"/>
      </a:accent6>
      <a:hlink>
        <a:srgbClr val="0F69FF"/>
      </a:hlink>
      <a:folHlink>
        <a:srgbClr val="000000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l" defTabSz="685800">
          <a:defRPr sz="1200" dirty="0" smtClean="0">
            <a:solidFill>
              <a:schemeClr val="tx1"/>
            </a:solidFill>
            <a:latin typeface="Roboto Ligh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round/>
          <a:headEnd w="sm" len="sm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Folienmaster_2025" id="{31EAD9C5-4364-4146-9591-518A6BF174EC}" vid="{6A4CEE85-B432-5A49-8A82-9609978CE6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dd1661-814a-48d3-a80d-f17d9a0305f5" xsi:nil="true"/>
    <lcf76f155ced4ddcb4097134ff3c332f xmlns="20fe971c-296d-4b34-965d-c7946f8a162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C281433611C40851101A8DBA67A0C" ma:contentTypeVersion="11" ma:contentTypeDescription="Create a new document." ma:contentTypeScope="" ma:versionID="e0d20b3843d7c1b92dcbb1f5842b2549">
  <xsd:schema xmlns:xsd="http://www.w3.org/2001/XMLSchema" xmlns:xs="http://www.w3.org/2001/XMLSchema" xmlns:p="http://schemas.microsoft.com/office/2006/metadata/properties" xmlns:ns2="20fe971c-296d-4b34-965d-c7946f8a162f" xmlns:ns3="cedd1661-814a-48d3-a80d-f17d9a0305f5" targetNamespace="http://schemas.microsoft.com/office/2006/metadata/properties" ma:root="true" ma:fieldsID="0000d2a669ebb6c359215290ac152096" ns2:_="" ns3:_="">
    <xsd:import namespace="20fe971c-296d-4b34-965d-c7946f8a162f"/>
    <xsd:import namespace="cedd1661-814a-48d3-a80d-f17d9a0305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e971c-296d-4b34-965d-c7946f8a16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1661-814a-48d3-a80d-f17d9a0305f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4c930d8-ecf0-4007-a21f-f8e65423c702}" ma:internalName="TaxCatchAll" ma:showField="CatchAllData" ma:web="cedd1661-814a-48d3-a80d-f17d9a0305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6F4253-6506-4FD5-B17E-A829915F29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16A3E-669E-446F-863B-1AFAB2950905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edd1661-814a-48d3-a80d-f17d9a0305f5"/>
    <ds:schemaRef ds:uri="20fe971c-296d-4b34-965d-c7946f8a162f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063C56-35D1-4264-B4D3-659881AC13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e971c-296d-4b34-965d-c7946f8a162f"/>
    <ds:schemaRef ds:uri="cedd1661-814a-48d3-a80d-f17d9a030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1645</Words>
  <Application>Microsoft Office PowerPoint</Application>
  <PresentationFormat>Widescreen</PresentationFormat>
  <Paragraphs>264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Cascadia Mono</vt:lpstr>
      <vt:lpstr>Consolas</vt:lpstr>
      <vt:lpstr>Courier New</vt:lpstr>
      <vt:lpstr>Quattrocento Sans</vt:lpstr>
      <vt:lpstr>Roboto Light</vt:lpstr>
      <vt:lpstr>Roboto Medium</vt:lpstr>
      <vt:lpstr>source-serif-pro</vt:lpstr>
      <vt:lpstr>Space Grotesk</vt:lpstr>
      <vt:lpstr>Symbol</vt:lpstr>
      <vt:lpstr>ti8m 2025 Redesign Version 1.0</vt:lpstr>
      <vt:lpstr>Hack Night Bern  dapr </vt:lpstr>
      <vt:lpstr>Agenda</vt:lpstr>
      <vt:lpstr>Resources</vt:lpstr>
      <vt:lpstr>Tooling</vt:lpstr>
      <vt:lpstr>State of enterprise developers</vt:lpstr>
      <vt:lpstr>What is holding back distributed app development?</vt:lpstr>
      <vt:lpstr>Dapr Goals</vt:lpstr>
      <vt:lpstr>PowerPoint Presentation</vt:lpstr>
      <vt:lpstr>Dapr community</vt:lpstr>
      <vt:lpstr>Use Dapr anywhere</vt:lpstr>
      <vt:lpstr>Dapr APIs &amp; Cross cutting concerns</vt:lpstr>
      <vt:lpstr>Sidecar pattern and the Dapr API</vt:lpstr>
      <vt:lpstr>Swappable component model</vt:lpstr>
      <vt:lpstr>Dapr components</vt:lpstr>
      <vt:lpstr>Dapr from development to hosting</vt:lpstr>
      <vt:lpstr>Challenges –  some ideas to start with a slice of pizza in your hand</vt:lpstr>
      <vt:lpstr>Actor Challenge - </vt:lpstr>
      <vt:lpstr>Service Invocation Demo</vt:lpstr>
      <vt:lpstr>Service Invocation</vt:lpstr>
      <vt:lpstr>Service Invocation Demo</vt:lpstr>
      <vt:lpstr>Publish / Subscribe API</vt:lpstr>
      <vt:lpstr>Publish / Subscribe</vt:lpstr>
      <vt:lpstr>Publish / Subscribe Demo</vt:lpstr>
      <vt:lpstr>Actors API</vt:lpstr>
      <vt:lpstr>Actors</vt:lpstr>
      <vt:lpstr>Virtual Actor Model</vt:lpstr>
      <vt:lpstr>Actor placement</vt:lpstr>
      <vt:lpstr>Actors API</vt:lpstr>
      <vt:lpstr>Actor Example from Quickstarts</vt:lpstr>
      <vt:lpstr>Authoring Actors with .NET SDK</vt:lpstr>
      <vt:lpstr>Authoring Actors with .NET SDK</vt:lpstr>
      <vt:lpstr>Actor Ressources</vt:lpstr>
      <vt:lpstr>Actors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2025</dc:title>
  <dc:creator>Endler Christine</dc:creator>
  <cp:lastModifiedBy>Kräuchi Martin</cp:lastModifiedBy>
  <cp:revision>21</cp:revision>
  <cp:lastPrinted>2024-09-27T09:30:05Z</cp:lastPrinted>
  <dcterms:created xsi:type="dcterms:W3CDTF">2024-05-30T07:25:04Z</dcterms:created>
  <dcterms:modified xsi:type="dcterms:W3CDTF">2025-03-05T15:49:32Z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0x010100277C281433611C40851101A8DBA67A0C</vt:lpwstr>
  </property>
  <property fmtid="{D5CDD505-2E9C-101B-9397-08002B2CF9AE}" pid="3" name="MediaServiceImageTags">
    <vt:lpwstr/>
  </property>
  <property fmtid="{D5CDD505-2E9C-101B-9397-08002B2CF9AE}" pid="4" name="_dlc_DocIdItemGuid">
    <vt:lpwstr>39496337-7303-40da-85e9-72e466dc74fb</vt:lpwstr>
  </property>
</Properties>
</file>